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28"/>
  </p:notesMasterIdLst>
  <p:sldIdLst>
    <p:sldId id="256" r:id="rId2"/>
    <p:sldId id="282" r:id="rId3"/>
    <p:sldId id="272" r:id="rId4"/>
    <p:sldId id="274" r:id="rId5"/>
    <p:sldId id="273" r:id="rId6"/>
    <p:sldId id="284" r:id="rId7"/>
    <p:sldId id="286" r:id="rId8"/>
    <p:sldId id="292" r:id="rId9"/>
    <p:sldId id="321" r:id="rId10"/>
    <p:sldId id="320" r:id="rId11"/>
    <p:sldId id="309" r:id="rId12"/>
    <p:sldId id="291" r:id="rId13"/>
    <p:sldId id="261" r:id="rId14"/>
    <p:sldId id="262" r:id="rId15"/>
    <p:sldId id="315" r:id="rId16"/>
    <p:sldId id="318" r:id="rId17"/>
    <p:sldId id="316" r:id="rId18"/>
    <p:sldId id="317" r:id="rId19"/>
    <p:sldId id="302" r:id="rId20"/>
    <p:sldId id="303" r:id="rId21"/>
    <p:sldId id="311" r:id="rId22"/>
    <p:sldId id="306" r:id="rId23"/>
    <p:sldId id="289" r:id="rId24"/>
    <p:sldId id="312" r:id="rId25"/>
    <p:sldId id="264" r:id="rId26"/>
    <p:sldId id="26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7ECFF"/>
    <a:srgbClr val="FFCCFF"/>
    <a:srgbClr val="FF3399"/>
    <a:srgbClr val="CC0099"/>
    <a:srgbClr val="FAE0F6"/>
    <a:srgbClr val="660066"/>
    <a:srgbClr val="E8D8F6"/>
    <a:srgbClr val="FF99CC"/>
    <a:srgbClr val="FF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EE12-D4CF-42BB-A2E7-FBE161244D42}" type="datetimeFigureOut">
              <a:rPr lang="zh-MO" altLang="en-US" smtClean="0"/>
              <a:t>6/10/2021</a:t>
            </a:fld>
            <a:endParaRPr lang="zh-MO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98B96-AE9B-4A61-BE0C-0E679B6C4848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7469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8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2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52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69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1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3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3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73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1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86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f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711B29-1F97-40DB-9185-8505F973E63B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46E5DE-CAF0-4B9E-B4AB-8DF4CF963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9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74418-A6DA-4BC7-8D67-49E130E8D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7" y="3462866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zh-TW" altLang="en-US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小壁虎借尾巴</a:t>
            </a:r>
            <a:endParaRPr lang="zh-CN" altLang="en-US" sz="8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B11ABCE-5826-4885-A0A4-AB4DDCB3F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7" y="2256180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第六課</a:t>
            </a:r>
            <a:endParaRPr lang="zh-CN" altLang="en-US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ãå°å£èå¡éãçåçæå°çµæ">
            <a:extLst>
              <a:ext uri="{FF2B5EF4-FFF2-40B4-BE49-F238E27FC236}">
                <a16:creationId xmlns:a16="http://schemas.microsoft.com/office/drawing/2014/main" id="{0DB3BE47-F296-4B6E-8D87-94657D41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86" y="-287296"/>
            <a:ext cx="3558314" cy="37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705" y="634263"/>
            <a:ext cx="11214650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我們一起找出小壁虎分別向哪些動物借用尾巴吧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MO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175186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請同學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根據下表格的要求，圈出課文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關鍵字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詞。</a:t>
            </a:r>
            <a:endParaRPr lang="zh-MO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1008820" y="2333588"/>
          <a:ext cx="10512287" cy="43120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8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4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3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對象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正在進行的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動作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尾巴的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功能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借尾巴的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第三段</a:t>
                      </a: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第四段</a:t>
                      </a:r>
                      <a:endParaRPr lang="zh-TW" sz="1800" b="1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段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34969" y="2818235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姐姐</a:t>
            </a:r>
            <a:endParaRPr lang="zh-HK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2090" y="2845798"/>
            <a:ext cx="7920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endParaRPr lang="zh-HK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3593" y="2818235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着尾巴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79958" y="2727254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撥水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67464" y="2859135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6572" y="4038928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老牛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伯伯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93847" y="4038928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樹下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1443" y="4027858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甩着尾巴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64636" y="4054376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1934" y="4027858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趕走蠅子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1655" y="5363246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燕子阿姨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73239" y="5363246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天空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15846" y="5277446"/>
            <a:ext cx="16561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擺着尾巴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66370" y="5320346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09899" y="5298896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掌握方向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8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直線接點 111">
            <a:extLst>
              <a:ext uri="{FF2B5EF4-FFF2-40B4-BE49-F238E27FC236}">
                <a16:creationId xmlns:a16="http://schemas.microsoft.com/office/drawing/2014/main" id="{E80D4B8E-AEF2-4D09-8485-27BEAAA16E26}"/>
              </a:ext>
            </a:extLst>
          </p:cNvPr>
          <p:cNvCxnSpPr>
            <a:cxnSpLocks/>
          </p:cNvCxnSpPr>
          <p:nvPr/>
        </p:nvCxnSpPr>
        <p:spPr>
          <a:xfrm flipH="1" flipV="1">
            <a:off x="7410606" y="3626509"/>
            <a:ext cx="1989703" cy="2815855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B831878-2341-43B5-B20A-DD408D06C138}"/>
              </a:ext>
            </a:extLst>
          </p:cNvPr>
          <p:cNvCxnSpPr>
            <a:cxnSpLocks/>
          </p:cNvCxnSpPr>
          <p:nvPr/>
        </p:nvCxnSpPr>
        <p:spPr>
          <a:xfrm flipH="1" flipV="1">
            <a:off x="6069209" y="585980"/>
            <a:ext cx="1" cy="261845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FCB45641-95E7-4295-9080-F7DEE13D88A3}"/>
              </a:ext>
            </a:extLst>
          </p:cNvPr>
          <p:cNvSpPr/>
          <p:nvPr/>
        </p:nvSpPr>
        <p:spPr>
          <a:xfrm>
            <a:off x="3070514" y="3014913"/>
            <a:ext cx="610455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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小壁虎問誰借尾巴？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DAA6FA-1B35-4AF7-8F7A-DFBB33C77C2D}"/>
              </a:ext>
            </a:extLst>
          </p:cNvPr>
          <p:cNvSpPr/>
          <p:nvPr/>
        </p:nvSpPr>
        <p:spPr>
          <a:xfrm>
            <a:off x="5568794" y="2081789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4B61593-8A27-46FA-AF96-C6D7431547E1}"/>
              </a:ext>
            </a:extLst>
          </p:cNvPr>
          <p:cNvSpPr/>
          <p:nvPr/>
        </p:nvSpPr>
        <p:spPr>
          <a:xfrm>
            <a:off x="3968533" y="2058577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E8D8F6"/>
          </a:solidFill>
          <a:ln w="19050">
            <a:solidFill>
              <a:srgbClr val="8D42C6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020C08C-2771-4494-A7D1-C11888CAA536}"/>
              </a:ext>
            </a:extLst>
          </p:cNvPr>
          <p:cNvSpPr/>
          <p:nvPr/>
        </p:nvSpPr>
        <p:spPr>
          <a:xfrm>
            <a:off x="3340311" y="194500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E8D8F6"/>
          </a:solidFill>
          <a:ln w="19050">
            <a:solidFill>
              <a:srgbClr val="8D42C6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430637B-95D0-4901-8D5D-4A8A1D89F6F8}"/>
              </a:ext>
            </a:extLst>
          </p:cNvPr>
          <p:cNvSpPr/>
          <p:nvPr/>
        </p:nvSpPr>
        <p:spPr>
          <a:xfrm>
            <a:off x="4751338" y="194501"/>
            <a:ext cx="2954655" cy="646331"/>
          </a:xfrm>
          <a:custGeom>
            <a:avLst/>
            <a:gdLst>
              <a:gd name="connsiteX0" fmla="*/ 0 w 2954655"/>
              <a:gd name="connsiteY0" fmla="*/ 0 h 646331"/>
              <a:gd name="connsiteX1" fmla="*/ 2954655 w 2954655"/>
              <a:gd name="connsiteY1" fmla="*/ 0 h 646331"/>
              <a:gd name="connsiteX2" fmla="*/ 2954655 w 2954655"/>
              <a:gd name="connsiteY2" fmla="*/ 646331 h 646331"/>
              <a:gd name="connsiteX3" fmla="*/ 0 w 2954655"/>
              <a:gd name="connsiteY3" fmla="*/ 646331 h 646331"/>
              <a:gd name="connsiteX4" fmla="*/ 0 w 29546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655" h="646331" fill="none" extrusionOk="0">
                <a:moveTo>
                  <a:pt x="0" y="0"/>
                </a:moveTo>
                <a:cubicBezTo>
                  <a:pt x="901564" y="80468"/>
                  <a:pt x="1608741" y="30002"/>
                  <a:pt x="2954655" y="0"/>
                </a:cubicBezTo>
                <a:cubicBezTo>
                  <a:pt x="2930670" y="76829"/>
                  <a:pt x="3001920" y="369967"/>
                  <a:pt x="2954655" y="646331"/>
                </a:cubicBezTo>
                <a:cubicBezTo>
                  <a:pt x="1713263" y="588277"/>
                  <a:pt x="1435899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954655" h="646331" stroke="0" extrusionOk="0">
                <a:moveTo>
                  <a:pt x="0" y="0"/>
                </a:moveTo>
                <a:cubicBezTo>
                  <a:pt x="947590" y="-154135"/>
                  <a:pt x="1910602" y="-37645"/>
                  <a:pt x="2954655" y="0"/>
                </a:cubicBezTo>
                <a:cubicBezTo>
                  <a:pt x="2997932" y="220366"/>
                  <a:pt x="2990027" y="450317"/>
                  <a:pt x="2954655" y="646331"/>
                </a:cubicBezTo>
                <a:cubicBezTo>
                  <a:pt x="2298518" y="587714"/>
                  <a:pt x="1387470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要用尾巴撥水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9E776D6-5AFE-4CA6-A1FE-7F8EA668AEEB}"/>
              </a:ext>
            </a:extLst>
          </p:cNvPr>
          <p:cNvSpPr/>
          <p:nvPr/>
        </p:nvSpPr>
        <p:spPr>
          <a:xfrm>
            <a:off x="3993661" y="1085353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E8D8F6"/>
          </a:solidFill>
          <a:ln w="19050">
            <a:solidFill>
              <a:srgbClr val="8D42C6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3D5D7EA-D466-4789-B39C-AE1A5FDD5BFF}"/>
              </a:ext>
            </a:extLst>
          </p:cNvPr>
          <p:cNvSpPr/>
          <p:nvPr/>
        </p:nvSpPr>
        <p:spPr>
          <a:xfrm>
            <a:off x="5568794" y="1127625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不借</a:t>
            </a:r>
            <a:endParaRPr lang="zh-CN" altLang="en-US" sz="3600" dirty="0">
              <a:solidFill>
                <a:srgbClr val="660066"/>
              </a:solidFill>
            </a:endParaRPr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F6D85C51-075D-4810-9FC7-A2D57B299342}"/>
              </a:ext>
            </a:extLst>
          </p:cNvPr>
          <p:cNvCxnSpPr>
            <a:cxnSpLocks/>
          </p:cNvCxnSpPr>
          <p:nvPr/>
        </p:nvCxnSpPr>
        <p:spPr>
          <a:xfrm flipV="1">
            <a:off x="1928088" y="3938243"/>
            <a:ext cx="2148722" cy="230814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>
            <a:extLst>
              <a:ext uri="{FF2B5EF4-FFF2-40B4-BE49-F238E27FC236}">
                <a16:creationId xmlns:a16="http://schemas.microsoft.com/office/drawing/2014/main" id="{486F89A9-03DC-4227-8729-FD02BE98E347}"/>
              </a:ext>
            </a:extLst>
          </p:cNvPr>
          <p:cNvSpPr/>
          <p:nvPr/>
        </p:nvSpPr>
        <p:spPr>
          <a:xfrm>
            <a:off x="2953667" y="4215242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老牛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C40B28A-FC4A-4C57-9354-FBB54269DB56}"/>
              </a:ext>
            </a:extLst>
          </p:cNvPr>
          <p:cNvSpPr/>
          <p:nvPr/>
        </p:nvSpPr>
        <p:spPr>
          <a:xfrm>
            <a:off x="2059999" y="5071827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不借</a:t>
            </a:r>
            <a:endParaRPr lang="zh-CN" altLang="en-US" sz="3600" dirty="0">
              <a:solidFill>
                <a:srgbClr val="660066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7CE0F752-28A6-430E-B6C0-C6E8DD9E97F7}"/>
              </a:ext>
            </a:extLst>
          </p:cNvPr>
          <p:cNvSpPr/>
          <p:nvPr/>
        </p:nvSpPr>
        <p:spPr>
          <a:xfrm>
            <a:off x="385366" y="5996946"/>
            <a:ext cx="3416320" cy="646331"/>
          </a:xfrm>
          <a:custGeom>
            <a:avLst/>
            <a:gdLst>
              <a:gd name="connsiteX0" fmla="*/ 0 w 3416320"/>
              <a:gd name="connsiteY0" fmla="*/ 0 h 646331"/>
              <a:gd name="connsiteX1" fmla="*/ 3416320 w 3416320"/>
              <a:gd name="connsiteY1" fmla="*/ 0 h 646331"/>
              <a:gd name="connsiteX2" fmla="*/ 3416320 w 3416320"/>
              <a:gd name="connsiteY2" fmla="*/ 646331 h 646331"/>
              <a:gd name="connsiteX3" fmla="*/ 0 w 3416320"/>
              <a:gd name="connsiteY3" fmla="*/ 646331 h 646331"/>
              <a:gd name="connsiteX4" fmla="*/ 0 w 341632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320" h="646331" fill="none" extrusionOk="0">
                <a:moveTo>
                  <a:pt x="0" y="0"/>
                </a:moveTo>
                <a:cubicBezTo>
                  <a:pt x="1280295" y="80468"/>
                  <a:pt x="2947833" y="30002"/>
                  <a:pt x="3416320" y="0"/>
                </a:cubicBezTo>
                <a:cubicBezTo>
                  <a:pt x="3392335" y="76829"/>
                  <a:pt x="3463585" y="369967"/>
                  <a:pt x="3416320" y="646331"/>
                </a:cubicBezTo>
                <a:cubicBezTo>
                  <a:pt x="1980949" y="588277"/>
                  <a:pt x="1334142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3416320" h="646331" stroke="0" extrusionOk="0">
                <a:moveTo>
                  <a:pt x="0" y="0"/>
                </a:moveTo>
                <a:cubicBezTo>
                  <a:pt x="476825" y="-154135"/>
                  <a:pt x="3028066" y="-37645"/>
                  <a:pt x="3416320" y="0"/>
                </a:cubicBezTo>
                <a:cubicBezTo>
                  <a:pt x="3459597" y="220366"/>
                  <a:pt x="3451692" y="450317"/>
                  <a:pt x="3416320" y="646331"/>
                </a:cubicBezTo>
                <a:cubicBezTo>
                  <a:pt x="1938201" y="587714"/>
                  <a:pt x="1137940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要用尾巴趕蠅子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86604B5-7D97-4E1C-8A7C-CD3C08B3085E}"/>
              </a:ext>
            </a:extLst>
          </p:cNvPr>
          <p:cNvSpPr/>
          <p:nvPr/>
        </p:nvSpPr>
        <p:spPr>
          <a:xfrm>
            <a:off x="7594458" y="4157384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DAD762D8-051A-49CC-8EBD-19D35984F640}"/>
              </a:ext>
            </a:extLst>
          </p:cNvPr>
          <p:cNvSpPr/>
          <p:nvPr/>
        </p:nvSpPr>
        <p:spPr>
          <a:xfrm>
            <a:off x="8148456" y="5027095"/>
            <a:ext cx="1107996" cy="646331"/>
          </a:xfrm>
          <a:custGeom>
            <a:avLst/>
            <a:gdLst>
              <a:gd name="connsiteX0" fmla="*/ 0 w 1107996"/>
              <a:gd name="connsiteY0" fmla="*/ 0 h 646331"/>
              <a:gd name="connsiteX1" fmla="*/ 1107996 w 1107996"/>
              <a:gd name="connsiteY1" fmla="*/ 0 h 646331"/>
              <a:gd name="connsiteX2" fmla="*/ 1107996 w 1107996"/>
              <a:gd name="connsiteY2" fmla="*/ 646331 h 646331"/>
              <a:gd name="connsiteX3" fmla="*/ 0 w 1107996"/>
              <a:gd name="connsiteY3" fmla="*/ 646331 h 646331"/>
              <a:gd name="connsiteX4" fmla="*/ 0 w 110799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996" h="646331" fill="none" extrusionOk="0">
                <a:moveTo>
                  <a:pt x="0" y="0"/>
                </a:moveTo>
                <a:cubicBezTo>
                  <a:pt x="417199" y="-2916"/>
                  <a:pt x="974161" y="12044"/>
                  <a:pt x="1107996" y="0"/>
                </a:cubicBezTo>
                <a:cubicBezTo>
                  <a:pt x="1084011" y="76829"/>
                  <a:pt x="1155261" y="369967"/>
                  <a:pt x="1107996" y="646331"/>
                </a:cubicBezTo>
                <a:cubicBezTo>
                  <a:pt x="644219" y="685150"/>
                  <a:pt x="221947" y="740819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107996" h="646331" stroke="0" extrusionOk="0">
                <a:moveTo>
                  <a:pt x="0" y="0"/>
                </a:moveTo>
                <a:cubicBezTo>
                  <a:pt x="316308" y="17386"/>
                  <a:pt x="833554" y="91623"/>
                  <a:pt x="1107996" y="0"/>
                </a:cubicBezTo>
                <a:cubicBezTo>
                  <a:pt x="1151273" y="220366"/>
                  <a:pt x="1143368" y="450317"/>
                  <a:pt x="1107996" y="646331"/>
                </a:cubicBezTo>
                <a:cubicBezTo>
                  <a:pt x="642067" y="738335"/>
                  <a:pt x="174541" y="547955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rgbClr val="FFCCFF"/>
          </a:solidFill>
          <a:ln w="19050">
            <a:solidFill>
              <a:srgbClr val="CC0099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不借</a:t>
            </a:r>
            <a:endParaRPr lang="zh-CN" altLang="en-US" sz="3600" dirty="0">
              <a:solidFill>
                <a:srgbClr val="660066"/>
              </a:solidFill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88B977AD-2BD0-43C0-9D74-2CCED58F16CC}"/>
              </a:ext>
            </a:extLst>
          </p:cNvPr>
          <p:cNvSpPr/>
          <p:nvPr/>
        </p:nvSpPr>
        <p:spPr>
          <a:xfrm>
            <a:off x="7706967" y="5923223"/>
            <a:ext cx="3877985" cy="646331"/>
          </a:xfrm>
          <a:custGeom>
            <a:avLst/>
            <a:gdLst>
              <a:gd name="connsiteX0" fmla="*/ 0 w 3877985"/>
              <a:gd name="connsiteY0" fmla="*/ 0 h 646331"/>
              <a:gd name="connsiteX1" fmla="*/ 3877985 w 3877985"/>
              <a:gd name="connsiteY1" fmla="*/ 0 h 646331"/>
              <a:gd name="connsiteX2" fmla="*/ 3877985 w 3877985"/>
              <a:gd name="connsiteY2" fmla="*/ 646331 h 646331"/>
              <a:gd name="connsiteX3" fmla="*/ 0 w 3877985"/>
              <a:gd name="connsiteY3" fmla="*/ 646331 h 646331"/>
              <a:gd name="connsiteX4" fmla="*/ 0 w 387798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85" h="646331" fill="none" extrusionOk="0">
                <a:moveTo>
                  <a:pt x="0" y="0"/>
                </a:moveTo>
                <a:cubicBezTo>
                  <a:pt x="1585121" y="80468"/>
                  <a:pt x="2366336" y="30002"/>
                  <a:pt x="3877985" y="0"/>
                </a:cubicBezTo>
                <a:cubicBezTo>
                  <a:pt x="3854000" y="76829"/>
                  <a:pt x="3925250" y="369967"/>
                  <a:pt x="3877985" y="646331"/>
                </a:cubicBezTo>
                <a:cubicBezTo>
                  <a:pt x="3135052" y="588277"/>
                  <a:pt x="493767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3877985" h="646331" stroke="0" extrusionOk="0">
                <a:moveTo>
                  <a:pt x="0" y="0"/>
                </a:moveTo>
                <a:cubicBezTo>
                  <a:pt x="1704957" y="-154135"/>
                  <a:pt x="3111345" y="-37645"/>
                  <a:pt x="3877985" y="0"/>
                </a:cubicBezTo>
                <a:cubicBezTo>
                  <a:pt x="3921262" y="220366"/>
                  <a:pt x="3913357" y="450317"/>
                  <a:pt x="3877985" y="646331"/>
                </a:cubicBezTo>
                <a:cubicBezTo>
                  <a:pt x="2464334" y="587714"/>
                  <a:pt x="1774863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要用尾巴掌握方向</a:t>
            </a:r>
            <a:endParaRPr lang="zh-CN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EFA82F-C326-4162-869B-FD5D419F4B9C}"/>
              </a:ext>
            </a:extLst>
          </p:cNvPr>
          <p:cNvSpPr/>
          <p:nvPr/>
        </p:nvSpPr>
        <p:spPr>
          <a:xfrm>
            <a:off x="-1" y="0"/>
            <a:ext cx="3114556" cy="769441"/>
          </a:xfrm>
          <a:prstGeom prst="rect">
            <a:avLst/>
          </a:prstGeom>
          <a:solidFill>
            <a:srgbClr val="FFFF00"/>
          </a:solidFill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完成書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P.30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6" grpId="0" animBg="1"/>
      <p:bldP spid="107" grpId="0" animBg="1"/>
      <p:bldP spid="109" grpId="0" animBg="1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3E482E-F08E-4D6E-A2A5-2F085420C0E2}"/>
              </a:ext>
            </a:extLst>
          </p:cNvPr>
          <p:cNvSpPr/>
          <p:nvPr/>
        </p:nvSpPr>
        <p:spPr>
          <a:xfrm>
            <a:off x="1202370" y="1862056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起因：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70CFF1-AD02-440C-89E3-E01599D03E58}"/>
              </a:ext>
            </a:extLst>
          </p:cNvPr>
          <p:cNvSpPr/>
          <p:nvPr/>
        </p:nvSpPr>
        <p:spPr>
          <a:xfrm>
            <a:off x="1202370" y="3301074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3280CE-C598-4CE3-AB7E-28E83B6CA033}"/>
              </a:ext>
            </a:extLst>
          </p:cNvPr>
          <p:cNvSpPr/>
          <p:nvPr/>
        </p:nvSpPr>
        <p:spPr>
          <a:xfrm>
            <a:off x="1202370" y="4711840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9D09E8C-D01E-44FE-8E7F-B964C71478EA}"/>
              </a:ext>
            </a:extLst>
          </p:cNvPr>
          <p:cNvSpPr/>
          <p:nvPr/>
        </p:nvSpPr>
        <p:spPr>
          <a:xfrm>
            <a:off x="3696914" y="485881"/>
            <a:ext cx="39529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小壁虎借尾巴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CD9A80-9047-4461-B488-4FEC8124607D}"/>
              </a:ext>
            </a:extLst>
          </p:cNvPr>
          <p:cNvSpPr/>
          <p:nvPr/>
        </p:nvSpPr>
        <p:spPr>
          <a:xfrm>
            <a:off x="3161076" y="1701737"/>
            <a:ext cx="5337795" cy="1077218"/>
          </a:xfrm>
          <a:custGeom>
            <a:avLst/>
            <a:gdLst>
              <a:gd name="connsiteX0" fmla="*/ 0 w 5337795"/>
              <a:gd name="connsiteY0" fmla="*/ 0 h 1077218"/>
              <a:gd name="connsiteX1" fmla="*/ 5337795 w 5337795"/>
              <a:gd name="connsiteY1" fmla="*/ 0 h 1077218"/>
              <a:gd name="connsiteX2" fmla="*/ 5337795 w 5337795"/>
              <a:gd name="connsiteY2" fmla="*/ 1077218 h 1077218"/>
              <a:gd name="connsiteX3" fmla="*/ 0 w 5337795"/>
              <a:gd name="connsiteY3" fmla="*/ 1077218 h 1077218"/>
              <a:gd name="connsiteX4" fmla="*/ 0 w 533779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7795" h="1077218" fill="none" extrusionOk="0">
                <a:moveTo>
                  <a:pt x="0" y="0"/>
                </a:moveTo>
                <a:cubicBezTo>
                  <a:pt x="2505475" y="80468"/>
                  <a:pt x="2775980" y="30002"/>
                  <a:pt x="5337795" y="0"/>
                </a:cubicBezTo>
                <a:cubicBezTo>
                  <a:pt x="5390260" y="123107"/>
                  <a:pt x="5268505" y="676727"/>
                  <a:pt x="5337795" y="1077218"/>
                </a:cubicBezTo>
                <a:cubicBezTo>
                  <a:pt x="3324061" y="1019164"/>
                  <a:pt x="1589940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5337795" h="1077218" stroke="0" extrusionOk="0">
                <a:moveTo>
                  <a:pt x="0" y="0"/>
                </a:moveTo>
                <a:cubicBezTo>
                  <a:pt x="1171558" y="-154135"/>
                  <a:pt x="3181663" y="-37645"/>
                  <a:pt x="5337795" y="0"/>
                </a:cubicBezTo>
                <a:cubicBezTo>
                  <a:pt x="5419786" y="436932"/>
                  <a:pt x="5411394" y="925739"/>
                  <a:pt x="5337795" y="1077218"/>
                </a:cubicBezTo>
                <a:cubicBezTo>
                  <a:pt x="3203374" y="1018601"/>
                  <a:pt x="1541932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小壁虎被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咬斷了尾巴，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於是向其他動物借尾巴。</a:t>
            </a:r>
          </a:p>
        </p:txBody>
      </p:sp>
      <p:pic>
        <p:nvPicPr>
          <p:cNvPr id="11" name="Picture 2" descr="ãå£è å¡éãçåçæå°çµæ">
            <a:extLst>
              <a:ext uri="{FF2B5EF4-FFF2-40B4-BE49-F238E27FC236}">
                <a16:creationId xmlns:a16="http://schemas.microsoft.com/office/drawing/2014/main" id="{1BA1AD16-1CFA-43D2-9EE6-37DCFA8A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03" y="-105532"/>
            <a:ext cx="2322931" cy="239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B8EE7F5-B80F-4012-8861-686170548901}"/>
              </a:ext>
            </a:extLst>
          </p:cNvPr>
          <p:cNvSpPr/>
          <p:nvPr/>
        </p:nvSpPr>
        <p:spPr>
          <a:xfrm>
            <a:off x="8698955" y="1862056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第一至二段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1ED819-DAA5-48D3-929E-BA0BEC8B32EF}"/>
              </a:ext>
            </a:extLst>
          </p:cNvPr>
          <p:cNvSpPr/>
          <p:nvPr/>
        </p:nvSpPr>
        <p:spPr>
          <a:xfrm>
            <a:off x="3124648" y="3164416"/>
            <a:ext cx="6139998" cy="1077218"/>
          </a:xfrm>
          <a:custGeom>
            <a:avLst/>
            <a:gdLst>
              <a:gd name="connsiteX0" fmla="*/ 0 w 6139998"/>
              <a:gd name="connsiteY0" fmla="*/ 0 h 1077218"/>
              <a:gd name="connsiteX1" fmla="*/ 6139998 w 6139998"/>
              <a:gd name="connsiteY1" fmla="*/ 0 h 1077218"/>
              <a:gd name="connsiteX2" fmla="*/ 6139998 w 6139998"/>
              <a:gd name="connsiteY2" fmla="*/ 1077218 h 1077218"/>
              <a:gd name="connsiteX3" fmla="*/ 0 w 6139998"/>
              <a:gd name="connsiteY3" fmla="*/ 1077218 h 1077218"/>
              <a:gd name="connsiteX4" fmla="*/ 0 w 6139998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998" h="1077218" fill="none" extrusionOk="0">
                <a:moveTo>
                  <a:pt x="0" y="0"/>
                </a:moveTo>
                <a:cubicBezTo>
                  <a:pt x="2515325" y="80468"/>
                  <a:pt x="3071849" y="30002"/>
                  <a:pt x="6139998" y="0"/>
                </a:cubicBezTo>
                <a:cubicBezTo>
                  <a:pt x="6192463" y="123107"/>
                  <a:pt x="6070708" y="676727"/>
                  <a:pt x="6139998" y="1077218"/>
                </a:cubicBezTo>
                <a:cubicBezTo>
                  <a:pt x="5401877" y="1019164"/>
                  <a:pt x="653923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6139998" h="1077218" stroke="0" extrusionOk="0">
                <a:moveTo>
                  <a:pt x="0" y="0"/>
                </a:moveTo>
                <a:cubicBezTo>
                  <a:pt x="2365504" y="-154135"/>
                  <a:pt x="4970242" y="-37645"/>
                  <a:pt x="6139998" y="0"/>
                </a:cubicBezTo>
                <a:cubicBezTo>
                  <a:pt x="6221989" y="436932"/>
                  <a:pt x="6213597" y="925739"/>
                  <a:pt x="6139998" y="1077218"/>
                </a:cubicBezTo>
                <a:cubicBezTo>
                  <a:pt x="3649018" y="1018601"/>
                  <a:pt x="2567357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小壁虎分別向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______ 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______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借尾巴，但他們都不能借。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E87147-23CE-401A-A79F-8464DF812BC9}"/>
              </a:ext>
            </a:extLst>
          </p:cNvPr>
          <p:cNvSpPr/>
          <p:nvPr/>
        </p:nvSpPr>
        <p:spPr>
          <a:xfrm>
            <a:off x="9429167" y="3301075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第三至五段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B5B696-81FB-4376-910E-2EF29B71A08C}"/>
              </a:ext>
            </a:extLst>
          </p:cNvPr>
          <p:cNvSpPr/>
          <p:nvPr/>
        </p:nvSpPr>
        <p:spPr>
          <a:xfrm>
            <a:off x="5173497" y="170173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634BE6-0620-4F2D-A4D7-3F6C21C93D71}"/>
              </a:ext>
            </a:extLst>
          </p:cNvPr>
          <p:cNvSpPr/>
          <p:nvPr/>
        </p:nvSpPr>
        <p:spPr>
          <a:xfrm>
            <a:off x="5768532" y="31182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850622B-D944-4703-93B4-13D8BC40408B}"/>
              </a:ext>
            </a:extLst>
          </p:cNvPr>
          <p:cNvSpPr/>
          <p:nvPr/>
        </p:nvSpPr>
        <p:spPr>
          <a:xfrm>
            <a:off x="7596938" y="311824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老牛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9952DB-5825-4553-AAFE-ACB71975F77B}"/>
              </a:ext>
            </a:extLst>
          </p:cNvPr>
          <p:cNvSpPr/>
          <p:nvPr/>
        </p:nvSpPr>
        <p:spPr>
          <a:xfrm>
            <a:off x="3367137" y="362423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60" y="285587"/>
            <a:ext cx="8547022" cy="967707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這三個詞語的意思是甚麼？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0FCE9E-9DD5-4707-8930-26BD763A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075" y="1511763"/>
            <a:ext cx="1034572" cy="4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</a:t>
            </a:r>
            <a:endParaRPr lang="en-US" altLang="zh-TW" sz="11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05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甩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1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</a:t>
            </a:r>
            <a:endParaRPr lang="zh-CN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AB5AC3E-680A-431D-8D5D-1E7B9A60CEA9}"/>
              </a:ext>
            </a:extLst>
          </p:cNvPr>
          <p:cNvSpPr/>
          <p:nvPr/>
        </p:nvSpPr>
        <p:spPr>
          <a:xfrm>
            <a:off x="711881" y="1511763"/>
            <a:ext cx="3570208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着尾巴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7EAEC0-3EEF-4049-A81F-2FAE0540CC8F}"/>
              </a:ext>
            </a:extLst>
          </p:cNvPr>
          <p:cNvSpPr/>
          <p:nvPr/>
        </p:nvSpPr>
        <p:spPr>
          <a:xfrm>
            <a:off x="748627" y="2928910"/>
            <a:ext cx="3570208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老牛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甩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着尾巴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D382A7-99AB-474F-B397-06A43CD3B3C6}"/>
              </a:ext>
            </a:extLst>
          </p:cNvPr>
          <p:cNvSpPr/>
          <p:nvPr/>
        </p:nvSpPr>
        <p:spPr>
          <a:xfrm>
            <a:off x="748627" y="4270223"/>
            <a:ext cx="3570208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着尾巴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BD16FE6B-5974-43C7-99EF-65694105885A}"/>
              </a:ext>
            </a:extLst>
          </p:cNvPr>
          <p:cNvSpPr/>
          <p:nvPr/>
        </p:nvSpPr>
        <p:spPr>
          <a:xfrm>
            <a:off x="5460634" y="1896483"/>
            <a:ext cx="635366" cy="3032302"/>
          </a:xfrm>
          <a:prstGeom prst="rightBrace">
            <a:avLst>
              <a:gd name="adj1" fmla="val 8333"/>
              <a:gd name="adj2" fmla="val 48172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CFF546-F4DF-4C43-A277-124249ABB07F}"/>
              </a:ext>
            </a:extLst>
          </p:cNvPr>
          <p:cNvSpPr/>
          <p:nvPr/>
        </p:nvSpPr>
        <p:spPr>
          <a:xfrm>
            <a:off x="-1" y="0"/>
            <a:ext cx="1967345" cy="769441"/>
          </a:xfrm>
          <a:prstGeom prst="rect">
            <a:avLst/>
          </a:prstGeom>
          <a:solidFill>
            <a:srgbClr val="FFFF00"/>
          </a:solidFill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P.31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83C3135B-34CB-4AAD-8480-DCE1D7C2F6BD}"/>
              </a:ext>
            </a:extLst>
          </p:cNvPr>
          <p:cNvSpPr/>
          <p:nvPr/>
        </p:nvSpPr>
        <p:spPr>
          <a:xfrm>
            <a:off x="6336147" y="1941272"/>
            <a:ext cx="5376040" cy="2349579"/>
          </a:xfrm>
          <a:prstGeom prst="wedgeRoundRectCallout">
            <a:avLst>
              <a:gd name="adj1" fmla="val 3896"/>
              <a:gd name="adj2" fmla="val 733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我發現這三個詞語表示的動作都是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的意思。</a:t>
            </a:r>
            <a:endParaRPr lang="en-US" altLang="zh-TW" sz="44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 descr="一張含有 食物, 房間 的圖片&#10;&#10;自動產生的描述">
            <a:extLst>
              <a:ext uri="{FF2B5EF4-FFF2-40B4-BE49-F238E27FC236}">
                <a16:creationId xmlns:a16="http://schemas.microsoft.com/office/drawing/2014/main" id="{6788B8BB-A5BF-4931-AA80-DDFED137E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97" y="4554867"/>
            <a:ext cx="2372830" cy="222689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7111582" y="3318736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擺動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7FD3482-9EF4-4C33-89D6-730E4E85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67" y="4485663"/>
            <a:ext cx="8558241" cy="23200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三個詞語意思相近，但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各有特點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用了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不同的詞語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表達，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內容就更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豐富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生動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24" y="30204"/>
            <a:ext cx="4288625" cy="110799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近義詞</a:t>
            </a:r>
            <a:r>
              <a:rPr lang="en-US" altLang="zh-TW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P.31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72DB4C-ACA9-4B04-ABBE-84323583F2DB}"/>
              </a:ext>
            </a:extLst>
          </p:cNvPr>
          <p:cNvSpPr/>
          <p:nvPr/>
        </p:nvSpPr>
        <p:spPr>
          <a:xfrm>
            <a:off x="3280575" y="2319701"/>
            <a:ext cx="1032655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D4CCAA-E4B5-4AF3-87D7-9F29FFEA5DA6}"/>
              </a:ext>
            </a:extLst>
          </p:cNvPr>
          <p:cNvSpPr/>
          <p:nvPr/>
        </p:nvSpPr>
        <p:spPr>
          <a:xfrm>
            <a:off x="5379385" y="2320025"/>
            <a:ext cx="1031051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甩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215183-4498-4DB7-BC3E-C440C6055F19}"/>
              </a:ext>
            </a:extLst>
          </p:cNvPr>
          <p:cNvSpPr/>
          <p:nvPr/>
        </p:nvSpPr>
        <p:spPr>
          <a:xfrm>
            <a:off x="7476592" y="2321004"/>
            <a:ext cx="1032655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D8C4F5-6CD5-4254-A96F-22DC693029DB}"/>
              </a:ext>
            </a:extLst>
          </p:cNvPr>
          <p:cNvSpPr/>
          <p:nvPr/>
        </p:nvSpPr>
        <p:spPr>
          <a:xfrm>
            <a:off x="1412170" y="1397607"/>
            <a:ext cx="9367660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指意義相同或相近、詞性相同的詞。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CEEEAAE1-370A-470A-9914-032932E0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355" y="4413287"/>
            <a:ext cx="2129948" cy="2094211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5A422B5F-18F4-425B-9282-80365B60359C}"/>
              </a:ext>
            </a:extLst>
          </p:cNvPr>
          <p:cNvSpPr/>
          <p:nvPr/>
        </p:nvSpPr>
        <p:spPr>
          <a:xfrm>
            <a:off x="672967" y="3580350"/>
            <a:ext cx="10443885" cy="783193"/>
          </a:xfrm>
          <a:prstGeom prst="wedgeRoundRectCallout">
            <a:avLst>
              <a:gd name="adj1" fmla="val 38210"/>
              <a:gd name="adj2" fmla="val 1112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為甚麼文中要分別使用三個意思相近的詞語？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2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3237" y="2036601"/>
            <a:ext cx="5347251" cy="13277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請同學打開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語文學習冊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0"/>
            <a:ext cx="5458513" cy="6728791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61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935893" cy="11439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語文學習冊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44" y="1654865"/>
            <a:ext cx="9686304" cy="43173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D8C4F5-6CD5-4254-A96F-22DC693029DB}"/>
              </a:ext>
            </a:extLst>
          </p:cNvPr>
          <p:cNvSpPr/>
          <p:nvPr/>
        </p:nvSpPr>
        <p:spPr>
          <a:xfrm>
            <a:off x="4165309" y="374479"/>
            <a:ext cx="7572804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我們一起完成第一部分吧！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401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935893" cy="11439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語文學習冊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44" y="1654865"/>
            <a:ext cx="9686304" cy="43173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D8C4F5-6CD5-4254-A96F-22DC693029DB}"/>
              </a:ext>
            </a:extLst>
          </p:cNvPr>
          <p:cNvSpPr/>
          <p:nvPr/>
        </p:nvSpPr>
        <p:spPr>
          <a:xfrm>
            <a:off x="4165309" y="374479"/>
            <a:ext cx="7572804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我們一起完成第一部分吧！</a:t>
            </a:r>
            <a:endParaRPr lang="zh-CN" altLang="en-US" sz="44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2986843" y="413374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5665734" y="402772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掘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8344625" y="413374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2986843" y="505299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捉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5665734" y="505299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摸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BC8A6C-037E-40DC-8866-E4A0FFED4EFA}"/>
              </a:ext>
            </a:extLst>
          </p:cNvPr>
          <p:cNvSpPr/>
          <p:nvPr/>
        </p:nvSpPr>
        <p:spPr>
          <a:xfrm>
            <a:off x="8344625" y="512979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撞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9950" y="1232452"/>
            <a:ext cx="6585850" cy="381662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4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請同學自行完成剩餘的部分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P.6 </a:t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1.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近義詞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(7-12)</a:t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形容詞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(1-5)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0"/>
            <a:ext cx="5458513" cy="6728791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矩形: 圓角 17">
            <a:extLst>
              <a:ext uri="{FF2B5EF4-FFF2-40B4-BE49-F238E27FC236}">
                <a16:creationId xmlns:a16="http://schemas.microsoft.com/office/drawing/2014/main" id="{9A59AC32-E8EA-4A69-843A-EB349C36EAA7}"/>
              </a:ext>
            </a:extLst>
          </p:cNvPr>
          <p:cNvSpPr/>
          <p:nvPr/>
        </p:nvSpPr>
        <p:spPr>
          <a:xfrm>
            <a:off x="160352" y="2036601"/>
            <a:ext cx="5236596" cy="4692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8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A556FF1-0B55-4034-ADF9-018300A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7" t="54238" r="3507" b="35019"/>
          <a:stretch/>
        </p:blipFill>
        <p:spPr>
          <a:xfrm>
            <a:off x="1215238" y="2719850"/>
            <a:ext cx="9761524" cy="136960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1F90B48-0FB4-422C-A5A8-05987EE1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13" y="252845"/>
            <a:ext cx="2078904" cy="93074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第六段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5A47D9-DB26-423D-9D18-C54E9A062253}"/>
              </a:ext>
            </a:extLst>
          </p:cNvPr>
          <p:cNvSpPr txBox="1"/>
          <p:nvPr/>
        </p:nvSpPr>
        <p:spPr>
          <a:xfrm>
            <a:off x="1269578" y="2733827"/>
            <a:ext cx="1548308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D86647-C2CA-43D3-B311-EA73E3507DCE}"/>
              </a:ext>
            </a:extLst>
          </p:cNvPr>
          <p:cNvSpPr/>
          <p:nvPr/>
        </p:nvSpPr>
        <p:spPr>
          <a:xfrm>
            <a:off x="2591064" y="411619"/>
            <a:ext cx="82589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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小壁虎能成功借到尾巴嗎？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>
            <a:off x="2768709" y="3429000"/>
            <a:ext cx="3848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B934E26-37DC-41DA-A460-84EEDC80FDE5}"/>
              </a:ext>
            </a:extLst>
          </p:cNvPr>
          <p:cNvSpPr/>
          <p:nvPr/>
        </p:nvSpPr>
        <p:spPr>
          <a:xfrm>
            <a:off x="7236603" y="1614902"/>
            <a:ext cx="413446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他的心情如何？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59022F9-459F-41CF-96E5-946CA60B1A2F}"/>
              </a:ext>
            </a:extLst>
          </p:cNvPr>
          <p:cNvCxnSpPr>
            <a:cxnSpLocks/>
          </p:cNvCxnSpPr>
          <p:nvPr/>
        </p:nvCxnSpPr>
        <p:spPr>
          <a:xfrm>
            <a:off x="6837188" y="3429000"/>
            <a:ext cx="24835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74D6A-B486-4516-B05D-8F277B6C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1" y="9084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自由朗讀課文</a:t>
            </a:r>
            <a:r>
              <a:rPr lang="en-US" altLang="zh-TW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兩次</a:t>
            </a:r>
            <a:r>
              <a:rPr lang="en-US" altLang="zh-TW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3BB7F-8AA7-4BC9-91BC-BBE24EA8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27" y="2333419"/>
            <a:ext cx="9819859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注意朗讀時的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音量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不漏字、不多字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圈出不會讀的字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請在文中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劃分自然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A556FF1-0B55-4034-ADF9-018300A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1" t="67317" r="3964" b="9577"/>
          <a:stretch/>
        </p:blipFill>
        <p:spPr>
          <a:xfrm>
            <a:off x="1697964" y="2666210"/>
            <a:ext cx="9314387" cy="281549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1F90B48-0FB4-422C-A5A8-05987EE1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13" y="252845"/>
            <a:ext cx="2078904" cy="93074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第七段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5A47D9-DB26-423D-9D18-C54E9A062253}"/>
              </a:ext>
            </a:extLst>
          </p:cNvPr>
          <p:cNvSpPr txBox="1"/>
          <p:nvPr/>
        </p:nvSpPr>
        <p:spPr>
          <a:xfrm>
            <a:off x="1800750" y="2708081"/>
            <a:ext cx="1250989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00"/>
                </a:solidFill>
                <a:sym typeface="Wingdings" panose="05000000000000000000" pitchFamily="2" charset="2"/>
              </a:rPr>
              <a:t>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D86647-C2CA-43D3-B311-EA73E3507DCE}"/>
              </a:ext>
            </a:extLst>
          </p:cNvPr>
          <p:cNvSpPr/>
          <p:nvPr/>
        </p:nvSpPr>
        <p:spPr>
          <a:xfrm>
            <a:off x="2547468" y="169759"/>
            <a:ext cx="9182322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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媽媽得知小壁虎借尾巴的事後，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/>
            </a:r>
            <a:b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</a:b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有甚麼反應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>
            <a:off x="9323410" y="3368351"/>
            <a:ext cx="12961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B934E26-37DC-41DA-A460-84EEDC80FDE5}"/>
              </a:ext>
            </a:extLst>
          </p:cNvPr>
          <p:cNvSpPr/>
          <p:nvPr/>
        </p:nvSpPr>
        <p:spPr>
          <a:xfrm>
            <a:off x="6366423" y="1094843"/>
            <a:ext cx="5262979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小壁虎發現了甚麼？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他的心情如何？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18E91E8-6918-4AA2-8F53-949550060E59}"/>
              </a:ext>
            </a:extLst>
          </p:cNvPr>
          <p:cNvCxnSpPr>
            <a:cxnSpLocks/>
          </p:cNvCxnSpPr>
          <p:nvPr/>
        </p:nvCxnSpPr>
        <p:spPr>
          <a:xfrm>
            <a:off x="2426244" y="3978216"/>
            <a:ext cx="12961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3B0FDE5-A99F-4103-B3A0-C69D0E8FEC66}"/>
              </a:ext>
            </a:extLst>
          </p:cNvPr>
          <p:cNvCxnSpPr>
            <a:cxnSpLocks/>
          </p:cNvCxnSpPr>
          <p:nvPr/>
        </p:nvCxnSpPr>
        <p:spPr>
          <a:xfrm>
            <a:off x="9261241" y="4013157"/>
            <a:ext cx="154270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0CCAB60-02DE-4208-8898-1BDA9DC8EECA}"/>
              </a:ext>
            </a:extLst>
          </p:cNvPr>
          <p:cNvCxnSpPr>
            <a:cxnSpLocks/>
          </p:cNvCxnSpPr>
          <p:nvPr/>
        </p:nvCxnSpPr>
        <p:spPr>
          <a:xfrm>
            <a:off x="2426244" y="4672056"/>
            <a:ext cx="8193279" cy="830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3BB8683-00A2-46D7-8A19-E2FB4D10871C}"/>
              </a:ext>
            </a:extLst>
          </p:cNvPr>
          <p:cNvCxnSpPr>
            <a:cxnSpLocks/>
          </p:cNvCxnSpPr>
          <p:nvPr/>
        </p:nvCxnSpPr>
        <p:spPr>
          <a:xfrm>
            <a:off x="2426244" y="5311432"/>
            <a:ext cx="154270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757B193D-28A9-4244-9F46-0E96EDF13C78}"/>
              </a:ext>
            </a:extLst>
          </p:cNvPr>
          <p:cNvSpPr/>
          <p:nvPr/>
        </p:nvSpPr>
        <p:spPr>
          <a:xfrm>
            <a:off x="3644024" y="349667"/>
            <a:ext cx="5313878" cy="851297"/>
          </a:xfrm>
          <a:prstGeom prst="wedgeRoundRectCallout">
            <a:avLst>
              <a:gd name="adj1" fmla="val 52960"/>
              <a:gd name="adj2" fmla="val 862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沒有尾巴多難看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ECFDA7-27DA-4FF0-AD00-E630ED132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6" r="13947" b="2258"/>
          <a:stretch/>
        </p:blipFill>
        <p:spPr>
          <a:xfrm>
            <a:off x="9534296" y="26455"/>
            <a:ext cx="1359968" cy="1522019"/>
          </a:xfrm>
          <a:prstGeom prst="rect">
            <a:avLst/>
          </a:prstGeom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B19B559A-2781-4350-A993-A18EC8C64A04}"/>
              </a:ext>
            </a:extLst>
          </p:cNvPr>
          <p:cNvSpPr/>
          <p:nvPr/>
        </p:nvSpPr>
        <p:spPr>
          <a:xfrm>
            <a:off x="2375569" y="1823739"/>
            <a:ext cx="7592735" cy="851297"/>
          </a:xfrm>
          <a:prstGeom prst="wedgeRoundRectCallout">
            <a:avLst>
              <a:gd name="adj1" fmla="val -51648"/>
              <a:gd name="adj2" fmla="val 809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不行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！我要用尾巴撥水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614DBD-ECBD-4B6B-8B98-9D4E9AA4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22" y="1684495"/>
            <a:ext cx="1577643" cy="1484536"/>
          </a:xfrm>
          <a:prstGeom prst="rect">
            <a:avLst/>
          </a:prstGeom>
        </p:spPr>
      </p:pic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7AE00BBA-AB22-454D-8832-D93AEBCC00EE}"/>
              </a:ext>
            </a:extLst>
          </p:cNvPr>
          <p:cNvSpPr/>
          <p:nvPr/>
        </p:nvSpPr>
        <p:spPr>
          <a:xfrm>
            <a:off x="1565759" y="3218017"/>
            <a:ext cx="8648521" cy="851297"/>
          </a:xfrm>
          <a:prstGeom prst="wedgeRoundRectCallout">
            <a:avLst>
              <a:gd name="adj1" fmla="val 43155"/>
              <a:gd name="adj2" fmla="val 822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不行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！我要用尾巴趕走蠅子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CN" alt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48655C3-9F99-4C91-8035-34702690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234" y="2991897"/>
            <a:ext cx="1627131" cy="153858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1E05E53-F6E2-4153-98AA-CE77D4452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269" y="4350162"/>
            <a:ext cx="2179881" cy="133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6710149F-C186-4937-A3B8-7967A7528716}"/>
              </a:ext>
            </a:extLst>
          </p:cNvPr>
          <p:cNvSpPr/>
          <p:nvPr/>
        </p:nvSpPr>
        <p:spPr>
          <a:xfrm>
            <a:off x="2140612" y="4452646"/>
            <a:ext cx="8435969" cy="851297"/>
          </a:xfrm>
          <a:prstGeom prst="wedgeRoundRectCallout">
            <a:avLst>
              <a:gd name="adj1" fmla="val -45644"/>
              <a:gd name="adj2" fmla="val 71068"/>
              <a:gd name="adj3" fmla="val 16667"/>
            </a:avLst>
          </a:prstGeom>
          <a:solidFill>
            <a:srgbClr val="E8D8F6"/>
          </a:solidFill>
          <a:ln w="381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不行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r>
              <a:rPr lang="zh-TW" altLang="en-US" sz="44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！我要用尾巴掌握方向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en-US" sz="44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CN" altLang="en-US" sz="4400" b="1" dirty="0">
              <a:solidFill>
                <a:srgbClr val="660066"/>
              </a:solidFill>
            </a:endParaRPr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4E9C8DBA-7C98-4F48-8AD7-387737F18EB8}"/>
              </a:ext>
            </a:extLst>
          </p:cNvPr>
          <p:cNvSpPr/>
          <p:nvPr/>
        </p:nvSpPr>
        <p:spPr>
          <a:xfrm>
            <a:off x="2703744" y="5657036"/>
            <a:ext cx="5883593" cy="851297"/>
          </a:xfrm>
          <a:prstGeom prst="wedgeRoundRectCallout">
            <a:avLst>
              <a:gd name="adj1" fmla="val 65406"/>
              <a:gd name="adj2" fmla="val 24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我長出一條新尾巴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331D0FB7-4637-4441-9909-0BC2EF7D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6" r="13947" b="2258"/>
          <a:stretch/>
        </p:blipFill>
        <p:spPr>
          <a:xfrm>
            <a:off x="9577428" y="5381776"/>
            <a:ext cx="1280353" cy="143291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9744C08-8FD2-42AD-98B6-AAA6EE7DA80C}"/>
              </a:ext>
            </a:extLst>
          </p:cNvPr>
          <p:cNvSpPr/>
          <p:nvPr/>
        </p:nvSpPr>
        <p:spPr>
          <a:xfrm>
            <a:off x="-1" y="0"/>
            <a:ext cx="1967345" cy="769441"/>
          </a:xfrm>
          <a:prstGeom prst="rect">
            <a:avLst/>
          </a:prstGeom>
          <a:solidFill>
            <a:srgbClr val="FFFF00"/>
          </a:solidFill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P.32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B256238-188C-4EF7-B5DE-989440C157AC}"/>
              </a:ext>
            </a:extLst>
          </p:cNvPr>
          <p:cNvSpPr/>
          <p:nvPr/>
        </p:nvSpPr>
        <p:spPr>
          <a:xfrm>
            <a:off x="267998" y="1166842"/>
            <a:ext cx="1417376" cy="4524315"/>
          </a:xfrm>
          <a:custGeom>
            <a:avLst/>
            <a:gdLst>
              <a:gd name="connsiteX0" fmla="*/ 0 w 1417376"/>
              <a:gd name="connsiteY0" fmla="*/ 0 h 4524315"/>
              <a:gd name="connsiteX1" fmla="*/ 1417376 w 1417376"/>
              <a:gd name="connsiteY1" fmla="*/ 0 h 4524315"/>
              <a:gd name="connsiteX2" fmla="*/ 1417376 w 1417376"/>
              <a:gd name="connsiteY2" fmla="*/ 4524315 h 4524315"/>
              <a:gd name="connsiteX3" fmla="*/ 0 w 1417376"/>
              <a:gd name="connsiteY3" fmla="*/ 4524315 h 4524315"/>
              <a:gd name="connsiteX4" fmla="*/ 0 w 1417376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76" h="4524315" fill="none" extrusionOk="0">
                <a:moveTo>
                  <a:pt x="0" y="0"/>
                </a:moveTo>
                <a:cubicBezTo>
                  <a:pt x="652199" y="1978"/>
                  <a:pt x="905011" y="-61155"/>
                  <a:pt x="1417376" y="0"/>
                </a:cubicBezTo>
                <a:cubicBezTo>
                  <a:pt x="1364017" y="1979104"/>
                  <a:pt x="1386249" y="3895516"/>
                  <a:pt x="1417376" y="4524315"/>
                </a:cubicBezTo>
                <a:cubicBezTo>
                  <a:pt x="955375" y="4522553"/>
                  <a:pt x="506949" y="4586983"/>
                  <a:pt x="0" y="4524315"/>
                </a:cubicBezTo>
                <a:cubicBezTo>
                  <a:pt x="-28225" y="3664449"/>
                  <a:pt x="-99496" y="550657"/>
                  <a:pt x="0" y="0"/>
                </a:cubicBezTo>
                <a:close/>
              </a:path>
              <a:path w="1417376" h="4524315" stroke="0" extrusionOk="0">
                <a:moveTo>
                  <a:pt x="0" y="0"/>
                </a:moveTo>
                <a:cubicBezTo>
                  <a:pt x="287387" y="-76494"/>
                  <a:pt x="920504" y="12752"/>
                  <a:pt x="1417376" y="0"/>
                </a:cubicBezTo>
                <a:cubicBezTo>
                  <a:pt x="1507651" y="1298563"/>
                  <a:pt x="1356907" y="3714532"/>
                  <a:pt x="1417376" y="4524315"/>
                </a:cubicBezTo>
                <a:cubicBezTo>
                  <a:pt x="1107629" y="4604988"/>
                  <a:pt x="287176" y="4429544"/>
                  <a:pt x="0" y="4524315"/>
                </a:cubicBezTo>
                <a:cubicBezTo>
                  <a:pt x="-71686" y="3504293"/>
                  <a:pt x="2906" y="934689"/>
                  <a:pt x="0" y="0"/>
                </a:cubicBezTo>
                <a:close/>
              </a:path>
            </a:pathLst>
          </a:custGeom>
          <a:solidFill>
            <a:srgbClr val="FAE0F6"/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6814234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96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en-US" altLang="zh-TW" sz="96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9600" b="1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</a:t>
            </a:r>
            <a:endParaRPr lang="en-US" altLang="zh-TW" sz="9600" b="1" dirty="0">
              <a:ln>
                <a:solidFill>
                  <a:schemeClr val="tx1"/>
                </a:solidFill>
              </a:ln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96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詞</a:t>
            </a:r>
            <a:endParaRPr lang="zh-CN" altLang="en-US" sz="9600" b="1" dirty="0">
              <a:ln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6A4307-FD46-4AF0-A6C4-DC15CC004580}"/>
              </a:ext>
            </a:extLst>
          </p:cNvPr>
          <p:cNvSpPr/>
          <p:nvPr/>
        </p:nvSpPr>
        <p:spPr>
          <a:xfrm>
            <a:off x="9870177" y="731797"/>
            <a:ext cx="1880643" cy="1107996"/>
          </a:xfrm>
          <a:custGeom>
            <a:avLst/>
            <a:gdLst>
              <a:gd name="connsiteX0" fmla="*/ 0 w 1880643"/>
              <a:gd name="connsiteY0" fmla="*/ 0 h 1107996"/>
              <a:gd name="connsiteX1" fmla="*/ 589268 w 1880643"/>
              <a:gd name="connsiteY1" fmla="*/ 0 h 1107996"/>
              <a:gd name="connsiteX2" fmla="*/ 1216149 w 1880643"/>
              <a:gd name="connsiteY2" fmla="*/ 0 h 1107996"/>
              <a:gd name="connsiteX3" fmla="*/ 1880643 w 1880643"/>
              <a:gd name="connsiteY3" fmla="*/ 0 h 1107996"/>
              <a:gd name="connsiteX4" fmla="*/ 1880643 w 1880643"/>
              <a:gd name="connsiteY4" fmla="*/ 531838 h 1107996"/>
              <a:gd name="connsiteX5" fmla="*/ 1880643 w 1880643"/>
              <a:gd name="connsiteY5" fmla="*/ 1107996 h 1107996"/>
              <a:gd name="connsiteX6" fmla="*/ 1234956 w 1880643"/>
              <a:gd name="connsiteY6" fmla="*/ 1107996 h 1107996"/>
              <a:gd name="connsiteX7" fmla="*/ 608075 w 1880643"/>
              <a:gd name="connsiteY7" fmla="*/ 1107996 h 1107996"/>
              <a:gd name="connsiteX8" fmla="*/ 0 w 1880643"/>
              <a:gd name="connsiteY8" fmla="*/ 1107996 h 1107996"/>
              <a:gd name="connsiteX9" fmla="*/ 0 w 1880643"/>
              <a:gd name="connsiteY9" fmla="*/ 576158 h 1107996"/>
              <a:gd name="connsiteX10" fmla="*/ 0 w 1880643"/>
              <a:gd name="connsiteY10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0643" h="1107996" fill="none" extrusionOk="0">
                <a:moveTo>
                  <a:pt x="0" y="0"/>
                </a:moveTo>
                <a:cubicBezTo>
                  <a:pt x="259016" y="21601"/>
                  <a:pt x="316364" y="24946"/>
                  <a:pt x="589268" y="0"/>
                </a:cubicBezTo>
                <a:cubicBezTo>
                  <a:pt x="862172" y="-24946"/>
                  <a:pt x="1088039" y="-29708"/>
                  <a:pt x="1216149" y="0"/>
                </a:cubicBezTo>
                <a:cubicBezTo>
                  <a:pt x="1344259" y="29708"/>
                  <a:pt x="1575177" y="29581"/>
                  <a:pt x="1880643" y="0"/>
                </a:cubicBezTo>
                <a:cubicBezTo>
                  <a:pt x="1871729" y="225063"/>
                  <a:pt x="1859349" y="328641"/>
                  <a:pt x="1880643" y="531838"/>
                </a:cubicBezTo>
                <a:cubicBezTo>
                  <a:pt x="1901937" y="735035"/>
                  <a:pt x="1856884" y="976135"/>
                  <a:pt x="1880643" y="1107996"/>
                </a:cubicBezTo>
                <a:cubicBezTo>
                  <a:pt x="1603286" y="1088621"/>
                  <a:pt x="1546632" y="1107817"/>
                  <a:pt x="1234956" y="1107996"/>
                </a:cubicBezTo>
                <a:cubicBezTo>
                  <a:pt x="923280" y="1108175"/>
                  <a:pt x="872671" y="1078762"/>
                  <a:pt x="608075" y="1107996"/>
                </a:cubicBezTo>
                <a:cubicBezTo>
                  <a:pt x="343479" y="1137230"/>
                  <a:pt x="196165" y="1132604"/>
                  <a:pt x="0" y="1107996"/>
                </a:cubicBezTo>
                <a:cubicBezTo>
                  <a:pt x="-12502" y="896857"/>
                  <a:pt x="-499" y="838798"/>
                  <a:pt x="0" y="576158"/>
                </a:cubicBezTo>
                <a:cubicBezTo>
                  <a:pt x="499" y="313518"/>
                  <a:pt x="-20356" y="251290"/>
                  <a:pt x="0" y="0"/>
                </a:cubicBezTo>
                <a:close/>
              </a:path>
              <a:path w="1880643" h="1107996" stroke="0" extrusionOk="0">
                <a:moveTo>
                  <a:pt x="0" y="0"/>
                </a:moveTo>
                <a:cubicBezTo>
                  <a:pt x="259508" y="1318"/>
                  <a:pt x="441607" y="-16875"/>
                  <a:pt x="626881" y="0"/>
                </a:cubicBezTo>
                <a:cubicBezTo>
                  <a:pt x="812155" y="16875"/>
                  <a:pt x="1136638" y="-7305"/>
                  <a:pt x="1291375" y="0"/>
                </a:cubicBezTo>
                <a:cubicBezTo>
                  <a:pt x="1446112" y="7305"/>
                  <a:pt x="1599762" y="-12878"/>
                  <a:pt x="1880643" y="0"/>
                </a:cubicBezTo>
                <a:cubicBezTo>
                  <a:pt x="1874308" y="181855"/>
                  <a:pt x="1897683" y="347091"/>
                  <a:pt x="1880643" y="531838"/>
                </a:cubicBezTo>
                <a:cubicBezTo>
                  <a:pt x="1863603" y="716585"/>
                  <a:pt x="1860984" y="979962"/>
                  <a:pt x="1880643" y="1107996"/>
                </a:cubicBezTo>
                <a:cubicBezTo>
                  <a:pt x="1691399" y="1105725"/>
                  <a:pt x="1510715" y="1093101"/>
                  <a:pt x="1253762" y="1107996"/>
                </a:cubicBezTo>
                <a:cubicBezTo>
                  <a:pt x="996809" y="1122891"/>
                  <a:pt x="921217" y="1096179"/>
                  <a:pt x="589268" y="1107996"/>
                </a:cubicBezTo>
                <a:cubicBezTo>
                  <a:pt x="257319" y="1119813"/>
                  <a:pt x="149730" y="1121559"/>
                  <a:pt x="0" y="1107996"/>
                </a:cubicBezTo>
                <a:cubicBezTo>
                  <a:pt x="-21041" y="990899"/>
                  <a:pt x="23338" y="712439"/>
                  <a:pt x="0" y="553998"/>
                </a:cubicBezTo>
                <a:cubicBezTo>
                  <a:pt x="-23338" y="395557"/>
                  <a:pt x="-13431" y="24085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822948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肯定</a:t>
            </a:r>
            <a:endParaRPr lang="en-US" altLang="zh-TW" sz="66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CF327F-4787-4E6A-8DED-D74D0B0F7D37}"/>
              </a:ext>
            </a:extLst>
          </p:cNvPr>
          <p:cNvSpPr/>
          <p:nvPr/>
        </p:nvSpPr>
        <p:spPr>
          <a:xfrm>
            <a:off x="9870178" y="2764649"/>
            <a:ext cx="1880643" cy="1107996"/>
          </a:xfrm>
          <a:custGeom>
            <a:avLst/>
            <a:gdLst>
              <a:gd name="connsiteX0" fmla="*/ 0 w 1880643"/>
              <a:gd name="connsiteY0" fmla="*/ 0 h 1107996"/>
              <a:gd name="connsiteX1" fmla="*/ 589268 w 1880643"/>
              <a:gd name="connsiteY1" fmla="*/ 0 h 1107996"/>
              <a:gd name="connsiteX2" fmla="*/ 1216149 w 1880643"/>
              <a:gd name="connsiteY2" fmla="*/ 0 h 1107996"/>
              <a:gd name="connsiteX3" fmla="*/ 1880643 w 1880643"/>
              <a:gd name="connsiteY3" fmla="*/ 0 h 1107996"/>
              <a:gd name="connsiteX4" fmla="*/ 1880643 w 1880643"/>
              <a:gd name="connsiteY4" fmla="*/ 531838 h 1107996"/>
              <a:gd name="connsiteX5" fmla="*/ 1880643 w 1880643"/>
              <a:gd name="connsiteY5" fmla="*/ 1107996 h 1107996"/>
              <a:gd name="connsiteX6" fmla="*/ 1234956 w 1880643"/>
              <a:gd name="connsiteY6" fmla="*/ 1107996 h 1107996"/>
              <a:gd name="connsiteX7" fmla="*/ 608075 w 1880643"/>
              <a:gd name="connsiteY7" fmla="*/ 1107996 h 1107996"/>
              <a:gd name="connsiteX8" fmla="*/ 0 w 1880643"/>
              <a:gd name="connsiteY8" fmla="*/ 1107996 h 1107996"/>
              <a:gd name="connsiteX9" fmla="*/ 0 w 1880643"/>
              <a:gd name="connsiteY9" fmla="*/ 576158 h 1107996"/>
              <a:gd name="connsiteX10" fmla="*/ 0 w 1880643"/>
              <a:gd name="connsiteY10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0643" h="1107996" fill="none" extrusionOk="0">
                <a:moveTo>
                  <a:pt x="0" y="0"/>
                </a:moveTo>
                <a:cubicBezTo>
                  <a:pt x="259016" y="21601"/>
                  <a:pt x="316364" y="24946"/>
                  <a:pt x="589268" y="0"/>
                </a:cubicBezTo>
                <a:cubicBezTo>
                  <a:pt x="862172" y="-24946"/>
                  <a:pt x="1088039" y="-29708"/>
                  <a:pt x="1216149" y="0"/>
                </a:cubicBezTo>
                <a:cubicBezTo>
                  <a:pt x="1344259" y="29708"/>
                  <a:pt x="1575177" y="29581"/>
                  <a:pt x="1880643" y="0"/>
                </a:cubicBezTo>
                <a:cubicBezTo>
                  <a:pt x="1871729" y="225063"/>
                  <a:pt x="1859349" y="328641"/>
                  <a:pt x="1880643" y="531838"/>
                </a:cubicBezTo>
                <a:cubicBezTo>
                  <a:pt x="1901937" y="735035"/>
                  <a:pt x="1856884" y="976135"/>
                  <a:pt x="1880643" y="1107996"/>
                </a:cubicBezTo>
                <a:cubicBezTo>
                  <a:pt x="1603286" y="1088621"/>
                  <a:pt x="1546632" y="1107817"/>
                  <a:pt x="1234956" y="1107996"/>
                </a:cubicBezTo>
                <a:cubicBezTo>
                  <a:pt x="923280" y="1108175"/>
                  <a:pt x="872671" y="1078762"/>
                  <a:pt x="608075" y="1107996"/>
                </a:cubicBezTo>
                <a:cubicBezTo>
                  <a:pt x="343479" y="1137230"/>
                  <a:pt x="196165" y="1132604"/>
                  <a:pt x="0" y="1107996"/>
                </a:cubicBezTo>
                <a:cubicBezTo>
                  <a:pt x="-12502" y="896857"/>
                  <a:pt x="-499" y="838798"/>
                  <a:pt x="0" y="576158"/>
                </a:cubicBezTo>
                <a:cubicBezTo>
                  <a:pt x="499" y="313518"/>
                  <a:pt x="-20356" y="251290"/>
                  <a:pt x="0" y="0"/>
                </a:cubicBezTo>
                <a:close/>
              </a:path>
              <a:path w="1880643" h="1107996" stroke="0" extrusionOk="0">
                <a:moveTo>
                  <a:pt x="0" y="0"/>
                </a:moveTo>
                <a:cubicBezTo>
                  <a:pt x="259508" y="1318"/>
                  <a:pt x="441607" y="-16875"/>
                  <a:pt x="626881" y="0"/>
                </a:cubicBezTo>
                <a:cubicBezTo>
                  <a:pt x="812155" y="16875"/>
                  <a:pt x="1136638" y="-7305"/>
                  <a:pt x="1291375" y="0"/>
                </a:cubicBezTo>
                <a:cubicBezTo>
                  <a:pt x="1446112" y="7305"/>
                  <a:pt x="1599762" y="-12878"/>
                  <a:pt x="1880643" y="0"/>
                </a:cubicBezTo>
                <a:cubicBezTo>
                  <a:pt x="1874308" y="181855"/>
                  <a:pt x="1897683" y="347091"/>
                  <a:pt x="1880643" y="531838"/>
                </a:cubicBezTo>
                <a:cubicBezTo>
                  <a:pt x="1863603" y="716585"/>
                  <a:pt x="1860984" y="979962"/>
                  <a:pt x="1880643" y="1107996"/>
                </a:cubicBezTo>
                <a:cubicBezTo>
                  <a:pt x="1691399" y="1105725"/>
                  <a:pt x="1510715" y="1093101"/>
                  <a:pt x="1253762" y="1107996"/>
                </a:cubicBezTo>
                <a:cubicBezTo>
                  <a:pt x="996809" y="1122891"/>
                  <a:pt x="921217" y="1096179"/>
                  <a:pt x="589268" y="1107996"/>
                </a:cubicBezTo>
                <a:cubicBezTo>
                  <a:pt x="257319" y="1119813"/>
                  <a:pt x="149730" y="1121559"/>
                  <a:pt x="0" y="1107996"/>
                </a:cubicBezTo>
                <a:cubicBezTo>
                  <a:pt x="-21041" y="990899"/>
                  <a:pt x="23338" y="712439"/>
                  <a:pt x="0" y="553998"/>
                </a:cubicBezTo>
                <a:cubicBezTo>
                  <a:pt x="-23338" y="395557"/>
                  <a:pt x="-13431" y="24085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822948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感嘆</a:t>
            </a:r>
            <a:endParaRPr lang="en-US" altLang="zh-TW" sz="66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1203503-391A-4D31-924F-F77B0AA99D66}"/>
              </a:ext>
            </a:extLst>
          </p:cNvPr>
          <p:cNvSpPr/>
          <p:nvPr/>
        </p:nvSpPr>
        <p:spPr>
          <a:xfrm>
            <a:off x="9870177" y="4852610"/>
            <a:ext cx="1880643" cy="1107996"/>
          </a:xfrm>
          <a:custGeom>
            <a:avLst/>
            <a:gdLst>
              <a:gd name="connsiteX0" fmla="*/ 0 w 1880643"/>
              <a:gd name="connsiteY0" fmla="*/ 0 h 1107996"/>
              <a:gd name="connsiteX1" fmla="*/ 589268 w 1880643"/>
              <a:gd name="connsiteY1" fmla="*/ 0 h 1107996"/>
              <a:gd name="connsiteX2" fmla="*/ 1216149 w 1880643"/>
              <a:gd name="connsiteY2" fmla="*/ 0 h 1107996"/>
              <a:gd name="connsiteX3" fmla="*/ 1880643 w 1880643"/>
              <a:gd name="connsiteY3" fmla="*/ 0 h 1107996"/>
              <a:gd name="connsiteX4" fmla="*/ 1880643 w 1880643"/>
              <a:gd name="connsiteY4" fmla="*/ 531838 h 1107996"/>
              <a:gd name="connsiteX5" fmla="*/ 1880643 w 1880643"/>
              <a:gd name="connsiteY5" fmla="*/ 1107996 h 1107996"/>
              <a:gd name="connsiteX6" fmla="*/ 1234956 w 1880643"/>
              <a:gd name="connsiteY6" fmla="*/ 1107996 h 1107996"/>
              <a:gd name="connsiteX7" fmla="*/ 608075 w 1880643"/>
              <a:gd name="connsiteY7" fmla="*/ 1107996 h 1107996"/>
              <a:gd name="connsiteX8" fmla="*/ 0 w 1880643"/>
              <a:gd name="connsiteY8" fmla="*/ 1107996 h 1107996"/>
              <a:gd name="connsiteX9" fmla="*/ 0 w 1880643"/>
              <a:gd name="connsiteY9" fmla="*/ 576158 h 1107996"/>
              <a:gd name="connsiteX10" fmla="*/ 0 w 1880643"/>
              <a:gd name="connsiteY10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0643" h="1107996" fill="none" extrusionOk="0">
                <a:moveTo>
                  <a:pt x="0" y="0"/>
                </a:moveTo>
                <a:cubicBezTo>
                  <a:pt x="259016" y="21601"/>
                  <a:pt x="316364" y="24946"/>
                  <a:pt x="589268" y="0"/>
                </a:cubicBezTo>
                <a:cubicBezTo>
                  <a:pt x="862172" y="-24946"/>
                  <a:pt x="1088039" y="-29708"/>
                  <a:pt x="1216149" y="0"/>
                </a:cubicBezTo>
                <a:cubicBezTo>
                  <a:pt x="1344259" y="29708"/>
                  <a:pt x="1575177" y="29581"/>
                  <a:pt x="1880643" y="0"/>
                </a:cubicBezTo>
                <a:cubicBezTo>
                  <a:pt x="1871729" y="225063"/>
                  <a:pt x="1859349" y="328641"/>
                  <a:pt x="1880643" y="531838"/>
                </a:cubicBezTo>
                <a:cubicBezTo>
                  <a:pt x="1901937" y="735035"/>
                  <a:pt x="1856884" y="976135"/>
                  <a:pt x="1880643" y="1107996"/>
                </a:cubicBezTo>
                <a:cubicBezTo>
                  <a:pt x="1603286" y="1088621"/>
                  <a:pt x="1546632" y="1107817"/>
                  <a:pt x="1234956" y="1107996"/>
                </a:cubicBezTo>
                <a:cubicBezTo>
                  <a:pt x="923280" y="1108175"/>
                  <a:pt x="872671" y="1078762"/>
                  <a:pt x="608075" y="1107996"/>
                </a:cubicBezTo>
                <a:cubicBezTo>
                  <a:pt x="343479" y="1137230"/>
                  <a:pt x="196165" y="1132604"/>
                  <a:pt x="0" y="1107996"/>
                </a:cubicBezTo>
                <a:cubicBezTo>
                  <a:pt x="-12502" y="896857"/>
                  <a:pt x="-499" y="838798"/>
                  <a:pt x="0" y="576158"/>
                </a:cubicBezTo>
                <a:cubicBezTo>
                  <a:pt x="499" y="313518"/>
                  <a:pt x="-20356" y="251290"/>
                  <a:pt x="0" y="0"/>
                </a:cubicBezTo>
                <a:close/>
              </a:path>
              <a:path w="1880643" h="1107996" stroke="0" extrusionOk="0">
                <a:moveTo>
                  <a:pt x="0" y="0"/>
                </a:moveTo>
                <a:cubicBezTo>
                  <a:pt x="259508" y="1318"/>
                  <a:pt x="441607" y="-16875"/>
                  <a:pt x="626881" y="0"/>
                </a:cubicBezTo>
                <a:cubicBezTo>
                  <a:pt x="812155" y="16875"/>
                  <a:pt x="1136638" y="-7305"/>
                  <a:pt x="1291375" y="0"/>
                </a:cubicBezTo>
                <a:cubicBezTo>
                  <a:pt x="1446112" y="7305"/>
                  <a:pt x="1599762" y="-12878"/>
                  <a:pt x="1880643" y="0"/>
                </a:cubicBezTo>
                <a:cubicBezTo>
                  <a:pt x="1874308" y="181855"/>
                  <a:pt x="1897683" y="347091"/>
                  <a:pt x="1880643" y="531838"/>
                </a:cubicBezTo>
                <a:cubicBezTo>
                  <a:pt x="1863603" y="716585"/>
                  <a:pt x="1860984" y="979962"/>
                  <a:pt x="1880643" y="1107996"/>
                </a:cubicBezTo>
                <a:cubicBezTo>
                  <a:pt x="1691399" y="1105725"/>
                  <a:pt x="1510715" y="1093101"/>
                  <a:pt x="1253762" y="1107996"/>
                </a:cubicBezTo>
                <a:cubicBezTo>
                  <a:pt x="996809" y="1122891"/>
                  <a:pt x="921217" y="1096179"/>
                  <a:pt x="589268" y="1107996"/>
                </a:cubicBezTo>
                <a:cubicBezTo>
                  <a:pt x="257319" y="1119813"/>
                  <a:pt x="149730" y="1121559"/>
                  <a:pt x="0" y="1107996"/>
                </a:cubicBezTo>
                <a:cubicBezTo>
                  <a:pt x="-21041" y="990899"/>
                  <a:pt x="23338" y="712439"/>
                  <a:pt x="0" y="553998"/>
                </a:cubicBezTo>
                <a:cubicBezTo>
                  <a:pt x="-23338" y="395557"/>
                  <a:pt x="-13431" y="24085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822948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疑問</a:t>
            </a:r>
            <a:endParaRPr lang="en-US" altLang="zh-TW" sz="66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流程圖: 接點 13">
            <a:extLst>
              <a:ext uri="{FF2B5EF4-FFF2-40B4-BE49-F238E27FC236}">
                <a16:creationId xmlns:a16="http://schemas.microsoft.com/office/drawing/2014/main" id="{873822AE-E628-4C30-B7AB-CD530B7C2F9E}"/>
              </a:ext>
            </a:extLst>
          </p:cNvPr>
          <p:cNvSpPr/>
          <p:nvPr/>
        </p:nvSpPr>
        <p:spPr>
          <a:xfrm>
            <a:off x="1961415" y="5204595"/>
            <a:ext cx="1504930" cy="155805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流程圖: 接點 14">
            <a:extLst>
              <a:ext uri="{FF2B5EF4-FFF2-40B4-BE49-F238E27FC236}">
                <a16:creationId xmlns:a16="http://schemas.microsoft.com/office/drawing/2014/main" id="{1601D00A-403F-4672-9E6D-6B0C91CF0F78}"/>
              </a:ext>
            </a:extLst>
          </p:cNvPr>
          <p:cNvSpPr/>
          <p:nvPr/>
        </p:nvSpPr>
        <p:spPr>
          <a:xfrm>
            <a:off x="1961415" y="1855260"/>
            <a:ext cx="1504930" cy="155805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流程圖: 接點 15">
            <a:extLst>
              <a:ext uri="{FF2B5EF4-FFF2-40B4-BE49-F238E27FC236}">
                <a16:creationId xmlns:a16="http://schemas.microsoft.com/office/drawing/2014/main" id="{38682639-39F3-4852-9CC9-7AF1EC7C849F}"/>
              </a:ext>
            </a:extLst>
          </p:cNvPr>
          <p:cNvSpPr/>
          <p:nvPr/>
        </p:nvSpPr>
        <p:spPr>
          <a:xfrm>
            <a:off x="1961415" y="3537048"/>
            <a:ext cx="1504930" cy="155805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2F631618-A60E-4E34-B0F0-BF0F95875B34}"/>
              </a:ext>
            </a:extLst>
          </p:cNvPr>
          <p:cNvSpPr/>
          <p:nvPr/>
        </p:nvSpPr>
        <p:spPr>
          <a:xfrm>
            <a:off x="1961415" y="164627"/>
            <a:ext cx="1504930" cy="155805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endParaRPr lang="zh-CN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84C9BC5-C1D3-424C-9B1D-70F71FA590EA}"/>
              </a:ext>
            </a:extLst>
          </p:cNvPr>
          <p:cNvSpPr/>
          <p:nvPr/>
        </p:nvSpPr>
        <p:spPr>
          <a:xfrm>
            <a:off x="3691785" y="2464414"/>
            <a:ext cx="5952952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語氣詞除了可以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增強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情感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的表達外，</a:t>
            </a:r>
            <a:endParaRPr lang="en-US" altLang="zh-TW" sz="40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還可以表達不同的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語氣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934FA97-1753-4427-85EE-1C9AE364460A}"/>
              </a:ext>
            </a:extLst>
          </p:cNvPr>
          <p:cNvSpPr/>
          <p:nvPr/>
        </p:nvSpPr>
        <p:spPr>
          <a:xfrm>
            <a:off x="-1" y="0"/>
            <a:ext cx="1967345" cy="769441"/>
          </a:xfrm>
          <a:prstGeom prst="rect">
            <a:avLst/>
          </a:prstGeom>
          <a:solidFill>
            <a:srgbClr val="FFFF00"/>
          </a:solidFill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P.32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3E482E-F08E-4D6E-A2A5-2F085420C0E2}"/>
              </a:ext>
            </a:extLst>
          </p:cNvPr>
          <p:cNvSpPr/>
          <p:nvPr/>
        </p:nvSpPr>
        <p:spPr>
          <a:xfrm>
            <a:off x="1202370" y="1862056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起因：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70CFF1-AD02-440C-89E3-E01599D03E58}"/>
              </a:ext>
            </a:extLst>
          </p:cNvPr>
          <p:cNvSpPr/>
          <p:nvPr/>
        </p:nvSpPr>
        <p:spPr>
          <a:xfrm>
            <a:off x="1202370" y="3301074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3280CE-C598-4CE3-AB7E-28E83B6CA033}"/>
              </a:ext>
            </a:extLst>
          </p:cNvPr>
          <p:cNvSpPr/>
          <p:nvPr/>
        </p:nvSpPr>
        <p:spPr>
          <a:xfrm>
            <a:off x="1202370" y="4711840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9D09E8C-D01E-44FE-8E7F-B964C71478EA}"/>
              </a:ext>
            </a:extLst>
          </p:cNvPr>
          <p:cNvSpPr/>
          <p:nvPr/>
        </p:nvSpPr>
        <p:spPr>
          <a:xfrm>
            <a:off x="3696914" y="485881"/>
            <a:ext cx="39529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小壁虎借尾巴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CD9A80-9047-4461-B488-4FEC8124607D}"/>
              </a:ext>
            </a:extLst>
          </p:cNvPr>
          <p:cNvSpPr/>
          <p:nvPr/>
        </p:nvSpPr>
        <p:spPr>
          <a:xfrm>
            <a:off x="3161076" y="1701737"/>
            <a:ext cx="5337795" cy="1077218"/>
          </a:xfrm>
          <a:custGeom>
            <a:avLst/>
            <a:gdLst>
              <a:gd name="connsiteX0" fmla="*/ 0 w 5337795"/>
              <a:gd name="connsiteY0" fmla="*/ 0 h 1077218"/>
              <a:gd name="connsiteX1" fmla="*/ 5337795 w 5337795"/>
              <a:gd name="connsiteY1" fmla="*/ 0 h 1077218"/>
              <a:gd name="connsiteX2" fmla="*/ 5337795 w 5337795"/>
              <a:gd name="connsiteY2" fmla="*/ 1077218 h 1077218"/>
              <a:gd name="connsiteX3" fmla="*/ 0 w 5337795"/>
              <a:gd name="connsiteY3" fmla="*/ 1077218 h 1077218"/>
              <a:gd name="connsiteX4" fmla="*/ 0 w 533779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7795" h="1077218" fill="none" extrusionOk="0">
                <a:moveTo>
                  <a:pt x="0" y="0"/>
                </a:moveTo>
                <a:cubicBezTo>
                  <a:pt x="2505475" y="80468"/>
                  <a:pt x="2775980" y="30002"/>
                  <a:pt x="5337795" y="0"/>
                </a:cubicBezTo>
                <a:cubicBezTo>
                  <a:pt x="5390260" y="123107"/>
                  <a:pt x="5268505" y="676727"/>
                  <a:pt x="5337795" y="1077218"/>
                </a:cubicBezTo>
                <a:cubicBezTo>
                  <a:pt x="3324061" y="1019164"/>
                  <a:pt x="1589940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5337795" h="1077218" stroke="0" extrusionOk="0">
                <a:moveTo>
                  <a:pt x="0" y="0"/>
                </a:moveTo>
                <a:cubicBezTo>
                  <a:pt x="1171558" y="-154135"/>
                  <a:pt x="3181663" y="-37645"/>
                  <a:pt x="5337795" y="0"/>
                </a:cubicBezTo>
                <a:cubicBezTo>
                  <a:pt x="5419786" y="436932"/>
                  <a:pt x="5411394" y="925739"/>
                  <a:pt x="5337795" y="1077218"/>
                </a:cubicBezTo>
                <a:cubicBezTo>
                  <a:pt x="3203374" y="1018601"/>
                  <a:pt x="1541932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小壁虎被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咬斷了尾巴，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於是向其他動物借尾巴。</a:t>
            </a:r>
          </a:p>
        </p:txBody>
      </p:sp>
      <p:pic>
        <p:nvPicPr>
          <p:cNvPr id="11" name="Picture 2" descr="ãå£è å¡éãçåçæå°çµæ">
            <a:extLst>
              <a:ext uri="{FF2B5EF4-FFF2-40B4-BE49-F238E27FC236}">
                <a16:creationId xmlns:a16="http://schemas.microsoft.com/office/drawing/2014/main" id="{1BA1AD16-1CFA-43D2-9EE6-37DCFA8A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03" y="-105532"/>
            <a:ext cx="2322931" cy="239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B8EE7F5-B80F-4012-8861-686170548901}"/>
              </a:ext>
            </a:extLst>
          </p:cNvPr>
          <p:cNvSpPr/>
          <p:nvPr/>
        </p:nvSpPr>
        <p:spPr>
          <a:xfrm>
            <a:off x="8698955" y="1862056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第一至二段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E1ED819-DAA5-48D3-929E-BA0BEC8B32EF}"/>
              </a:ext>
            </a:extLst>
          </p:cNvPr>
          <p:cNvSpPr/>
          <p:nvPr/>
        </p:nvSpPr>
        <p:spPr>
          <a:xfrm>
            <a:off x="3124648" y="3164416"/>
            <a:ext cx="6139998" cy="1077218"/>
          </a:xfrm>
          <a:custGeom>
            <a:avLst/>
            <a:gdLst>
              <a:gd name="connsiteX0" fmla="*/ 0 w 6139998"/>
              <a:gd name="connsiteY0" fmla="*/ 0 h 1077218"/>
              <a:gd name="connsiteX1" fmla="*/ 6139998 w 6139998"/>
              <a:gd name="connsiteY1" fmla="*/ 0 h 1077218"/>
              <a:gd name="connsiteX2" fmla="*/ 6139998 w 6139998"/>
              <a:gd name="connsiteY2" fmla="*/ 1077218 h 1077218"/>
              <a:gd name="connsiteX3" fmla="*/ 0 w 6139998"/>
              <a:gd name="connsiteY3" fmla="*/ 1077218 h 1077218"/>
              <a:gd name="connsiteX4" fmla="*/ 0 w 6139998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998" h="1077218" fill="none" extrusionOk="0">
                <a:moveTo>
                  <a:pt x="0" y="0"/>
                </a:moveTo>
                <a:cubicBezTo>
                  <a:pt x="2515325" y="80468"/>
                  <a:pt x="3071849" y="30002"/>
                  <a:pt x="6139998" y="0"/>
                </a:cubicBezTo>
                <a:cubicBezTo>
                  <a:pt x="6192463" y="123107"/>
                  <a:pt x="6070708" y="676727"/>
                  <a:pt x="6139998" y="1077218"/>
                </a:cubicBezTo>
                <a:cubicBezTo>
                  <a:pt x="5401877" y="1019164"/>
                  <a:pt x="653923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6139998" h="1077218" stroke="0" extrusionOk="0">
                <a:moveTo>
                  <a:pt x="0" y="0"/>
                </a:moveTo>
                <a:cubicBezTo>
                  <a:pt x="2365504" y="-154135"/>
                  <a:pt x="4970242" y="-37645"/>
                  <a:pt x="6139998" y="0"/>
                </a:cubicBezTo>
                <a:cubicBezTo>
                  <a:pt x="6221989" y="436932"/>
                  <a:pt x="6213597" y="925739"/>
                  <a:pt x="6139998" y="1077218"/>
                </a:cubicBezTo>
                <a:cubicBezTo>
                  <a:pt x="3649018" y="1018601"/>
                  <a:pt x="2567357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小壁虎分別向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______ 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______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借尾巴，但他們都不能借。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357E929-8BF1-46C1-B421-AC206E82AFEF}"/>
              </a:ext>
            </a:extLst>
          </p:cNvPr>
          <p:cNvSpPr/>
          <p:nvPr/>
        </p:nvSpPr>
        <p:spPr>
          <a:xfrm>
            <a:off x="3107884" y="4617654"/>
            <a:ext cx="6462462" cy="1077218"/>
          </a:xfrm>
          <a:custGeom>
            <a:avLst/>
            <a:gdLst>
              <a:gd name="connsiteX0" fmla="*/ 0 w 6462462"/>
              <a:gd name="connsiteY0" fmla="*/ 0 h 1077218"/>
              <a:gd name="connsiteX1" fmla="*/ 6462462 w 6462462"/>
              <a:gd name="connsiteY1" fmla="*/ 0 h 1077218"/>
              <a:gd name="connsiteX2" fmla="*/ 6462462 w 6462462"/>
              <a:gd name="connsiteY2" fmla="*/ 1077218 h 1077218"/>
              <a:gd name="connsiteX3" fmla="*/ 0 w 6462462"/>
              <a:gd name="connsiteY3" fmla="*/ 1077218 h 1077218"/>
              <a:gd name="connsiteX4" fmla="*/ 0 w 646246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2462" h="1077218" fill="none" extrusionOk="0">
                <a:moveTo>
                  <a:pt x="0" y="0"/>
                </a:moveTo>
                <a:cubicBezTo>
                  <a:pt x="2161059" y="80468"/>
                  <a:pt x="5713481" y="30002"/>
                  <a:pt x="6462462" y="0"/>
                </a:cubicBezTo>
                <a:cubicBezTo>
                  <a:pt x="6514927" y="123107"/>
                  <a:pt x="6393172" y="676727"/>
                  <a:pt x="6462462" y="1077218"/>
                </a:cubicBezTo>
                <a:cubicBezTo>
                  <a:pt x="4275668" y="1019164"/>
                  <a:pt x="1422722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6462462" h="1077218" stroke="0" extrusionOk="0">
                <a:moveTo>
                  <a:pt x="0" y="0"/>
                </a:moveTo>
                <a:cubicBezTo>
                  <a:pt x="668644" y="-154135"/>
                  <a:pt x="3818554" y="-37645"/>
                  <a:pt x="6462462" y="0"/>
                </a:cubicBezTo>
                <a:cubicBezTo>
                  <a:pt x="6544453" y="436932"/>
                  <a:pt x="6536061" y="925739"/>
                  <a:pt x="6462462" y="1077218"/>
                </a:cubicBezTo>
                <a:cubicBezTo>
                  <a:pt x="4891569" y="1018601"/>
                  <a:pt x="3143884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rgbClr val="E8D8F6"/>
          </a:solidFill>
          <a:ln w="19050">
            <a:solidFill>
              <a:srgbClr val="8D42C6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小壁虎借不到尾巴，感到很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，後來卻發現自己長出了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E87147-23CE-401A-A79F-8464DF812BC9}"/>
              </a:ext>
            </a:extLst>
          </p:cNvPr>
          <p:cNvSpPr/>
          <p:nvPr/>
        </p:nvSpPr>
        <p:spPr>
          <a:xfrm>
            <a:off x="9429167" y="3301075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第三至五段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C062BD3-5755-4E11-9C09-D2C8D8A7267F}"/>
              </a:ext>
            </a:extLst>
          </p:cNvPr>
          <p:cNvSpPr/>
          <p:nvPr/>
        </p:nvSpPr>
        <p:spPr>
          <a:xfrm>
            <a:off x="9669973" y="4833097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第六至七段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3FE4C39-55EC-4869-82F7-87F3E3FB0D51}"/>
              </a:ext>
            </a:extLst>
          </p:cNvPr>
          <p:cNvSpPr/>
          <p:nvPr/>
        </p:nvSpPr>
        <p:spPr>
          <a:xfrm>
            <a:off x="8196253" y="457148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難過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B5B696-81FB-4376-910E-2EF29B71A08C}"/>
              </a:ext>
            </a:extLst>
          </p:cNvPr>
          <p:cNvSpPr/>
          <p:nvPr/>
        </p:nvSpPr>
        <p:spPr>
          <a:xfrm>
            <a:off x="5173497" y="170173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634BE6-0620-4F2D-A4D7-3F6C21C93D71}"/>
              </a:ext>
            </a:extLst>
          </p:cNvPr>
          <p:cNvSpPr/>
          <p:nvPr/>
        </p:nvSpPr>
        <p:spPr>
          <a:xfrm>
            <a:off x="5768532" y="311825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850622B-D944-4703-93B4-13D8BC40408B}"/>
              </a:ext>
            </a:extLst>
          </p:cNvPr>
          <p:cNvSpPr/>
          <p:nvPr/>
        </p:nvSpPr>
        <p:spPr>
          <a:xfrm>
            <a:off x="7596938" y="311824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老牛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9952DB-5825-4553-AAFE-ACB71975F77B}"/>
              </a:ext>
            </a:extLst>
          </p:cNvPr>
          <p:cNvSpPr/>
          <p:nvPr/>
        </p:nvSpPr>
        <p:spPr>
          <a:xfrm>
            <a:off x="3367137" y="362423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燕子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352353C-EC8C-4520-B0F0-938DBD7BF90C}"/>
              </a:ext>
            </a:extLst>
          </p:cNvPr>
          <p:cNvSpPr/>
          <p:nvPr/>
        </p:nvSpPr>
        <p:spPr>
          <a:xfrm>
            <a:off x="7332706" y="508504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新尾巴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73F588-6AAE-4325-B265-248206A09E3C}"/>
              </a:ext>
            </a:extLst>
          </p:cNvPr>
          <p:cNvSpPr/>
          <p:nvPr/>
        </p:nvSpPr>
        <p:spPr>
          <a:xfrm>
            <a:off x="6850870" y="3091818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靶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AF31DF-2569-470B-A269-8EB7EE11B488}"/>
              </a:ext>
            </a:extLst>
          </p:cNvPr>
          <p:cNvSpPr/>
          <p:nvPr/>
        </p:nvSpPr>
        <p:spPr>
          <a:xfrm>
            <a:off x="8470677" y="1742228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A3361E-A287-48F8-A9B5-49D1CFD46796}"/>
              </a:ext>
            </a:extLst>
          </p:cNvPr>
          <p:cNvSpPr/>
          <p:nvPr/>
        </p:nvSpPr>
        <p:spPr>
          <a:xfrm>
            <a:off x="3909971" y="3186421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疤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9E68DA-B073-42EC-8457-FFE4C9190983}"/>
              </a:ext>
            </a:extLst>
          </p:cNvPr>
          <p:cNvSpPr/>
          <p:nvPr/>
        </p:nvSpPr>
        <p:spPr>
          <a:xfrm>
            <a:off x="2552225" y="1703986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爬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5E4B89-C42D-4613-8A2A-045677041501}"/>
              </a:ext>
            </a:extLst>
          </p:cNvPr>
          <p:cNvSpPr/>
          <p:nvPr/>
        </p:nvSpPr>
        <p:spPr>
          <a:xfrm>
            <a:off x="5505100" y="1724645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芭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468954-7344-44A6-AFD5-4099FBBD5775}"/>
              </a:ext>
            </a:extLst>
          </p:cNvPr>
          <p:cNvSpPr/>
          <p:nvPr/>
        </p:nvSpPr>
        <p:spPr>
          <a:xfrm>
            <a:off x="2073854" y="635689"/>
            <a:ext cx="9745042" cy="769441"/>
          </a:xfrm>
          <a:prstGeom prst="rect">
            <a:avLst/>
          </a:prstGeom>
          <a:solidFill>
            <a:srgbClr val="E8D8F6"/>
          </a:solidFill>
          <a:ln w="38100">
            <a:solidFill>
              <a:srgbClr val="660066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觀察以下的字詞，它們有甚麼共通點？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1061B088-7B1A-4F7D-B44E-97D89CE8619D}"/>
              </a:ext>
            </a:extLst>
          </p:cNvPr>
          <p:cNvSpPr/>
          <p:nvPr/>
        </p:nvSpPr>
        <p:spPr>
          <a:xfrm>
            <a:off x="639506" y="5098063"/>
            <a:ext cx="11116077" cy="1600438"/>
          </a:xfrm>
          <a:prstGeom prst="wedgeRoundRectCallout">
            <a:avLst>
              <a:gd name="adj1" fmla="val -38469"/>
              <a:gd name="adj2" fmla="val -8596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我發現這些字有相同的部件「</a:t>
            </a:r>
            <a:r>
              <a:rPr lang="en-US" altLang="zh-TW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」，這是字的</a:t>
            </a:r>
            <a:r>
              <a:rPr lang="en-US" altLang="zh-TW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，所以這些字的讀音</a:t>
            </a:r>
            <a:r>
              <a:rPr lang="en-US" altLang="zh-TW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en-US" altLang="zh-TW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相近</a:t>
            </a:r>
            <a:r>
              <a:rPr lang="en-US" altLang="zh-TW" sz="44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圖片 13" descr="一張含有 食物, 房間 的圖片&#10;&#10;自動產生的描述">
            <a:extLst>
              <a:ext uri="{FF2B5EF4-FFF2-40B4-BE49-F238E27FC236}">
                <a16:creationId xmlns:a16="http://schemas.microsoft.com/office/drawing/2014/main" id="{6AAEE8BC-8EA8-4367-9F9B-19C8BDB9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4" y="2862759"/>
            <a:ext cx="2286001" cy="204421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E39FA68-AA12-44D3-89BC-81398188FFE6}"/>
              </a:ext>
            </a:extLst>
          </p:cNvPr>
          <p:cNvSpPr/>
          <p:nvPr/>
        </p:nvSpPr>
        <p:spPr>
          <a:xfrm>
            <a:off x="9679033" y="3042501"/>
            <a:ext cx="954107" cy="1015663"/>
          </a:xfrm>
          <a:custGeom>
            <a:avLst/>
            <a:gdLst>
              <a:gd name="connsiteX0" fmla="*/ 0 w 954107"/>
              <a:gd name="connsiteY0" fmla="*/ 0 h 1015663"/>
              <a:gd name="connsiteX1" fmla="*/ 954107 w 954107"/>
              <a:gd name="connsiteY1" fmla="*/ 0 h 1015663"/>
              <a:gd name="connsiteX2" fmla="*/ 954107 w 954107"/>
              <a:gd name="connsiteY2" fmla="*/ 1015663 h 1015663"/>
              <a:gd name="connsiteX3" fmla="*/ 0 w 954107"/>
              <a:gd name="connsiteY3" fmla="*/ 1015663 h 1015663"/>
              <a:gd name="connsiteX4" fmla="*/ 0 w 954107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107" h="1015663" fill="none" extrusionOk="0">
                <a:moveTo>
                  <a:pt x="0" y="0"/>
                </a:moveTo>
                <a:cubicBezTo>
                  <a:pt x="390309" y="45214"/>
                  <a:pt x="800013" y="-37690"/>
                  <a:pt x="954107" y="0"/>
                </a:cubicBezTo>
                <a:cubicBezTo>
                  <a:pt x="1029842" y="374712"/>
                  <a:pt x="968132" y="780126"/>
                  <a:pt x="954107" y="1015663"/>
                </a:cubicBezTo>
                <a:cubicBezTo>
                  <a:pt x="505332" y="1023756"/>
                  <a:pt x="119453" y="1026821"/>
                  <a:pt x="0" y="1015663"/>
                </a:cubicBezTo>
                <a:cubicBezTo>
                  <a:pt x="-54847" y="675730"/>
                  <a:pt x="-77809" y="223029"/>
                  <a:pt x="0" y="0"/>
                </a:cubicBezTo>
                <a:close/>
              </a:path>
              <a:path w="954107" h="1015663" stroke="0" extrusionOk="0">
                <a:moveTo>
                  <a:pt x="0" y="0"/>
                </a:moveTo>
                <a:cubicBezTo>
                  <a:pt x="350818" y="22379"/>
                  <a:pt x="622333" y="-32634"/>
                  <a:pt x="954107" y="0"/>
                </a:cubicBezTo>
                <a:cubicBezTo>
                  <a:pt x="881044" y="442816"/>
                  <a:pt x="1039339" y="673011"/>
                  <a:pt x="954107" y="1015663"/>
                </a:cubicBezTo>
                <a:cubicBezTo>
                  <a:pt x="674861" y="991439"/>
                  <a:pt x="108784" y="1052017"/>
                  <a:pt x="0" y="1015663"/>
                </a:cubicBezTo>
                <a:cubicBezTo>
                  <a:pt x="80522" y="610880"/>
                  <a:pt x="32389" y="33885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笆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DDFBB35-1D6B-4054-8FFF-9EFA059096F2}"/>
              </a:ext>
            </a:extLst>
          </p:cNvPr>
          <p:cNvSpPr/>
          <p:nvPr/>
        </p:nvSpPr>
        <p:spPr>
          <a:xfrm>
            <a:off x="2073854" y="580295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聲符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08B95DE-0388-4B38-98A6-51ABC7CD16FF}"/>
              </a:ext>
            </a:extLst>
          </p:cNvPr>
          <p:cNvSpPr/>
          <p:nvPr/>
        </p:nvSpPr>
        <p:spPr>
          <a:xfrm>
            <a:off x="8358938" y="513630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10EDEE2-6777-4637-9D1E-73EE93C6323D}"/>
              </a:ext>
            </a:extLst>
          </p:cNvPr>
          <p:cNvSpPr/>
          <p:nvPr/>
        </p:nvSpPr>
        <p:spPr>
          <a:xfrm>
            <a:off x="10156086" y="5905746"/>
            <a:ext cx="1447096" cy="841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EDD6A02-F34C-4616-ACBA-FA5ECA976B98}"/>
              </a:ext>
            </a:extLst>
          </p:cNvPr>
          <p:cNvSpPr/>
          <p:nvPr/>
        </p:nvSpPr>
        <p:spPr>
          <a:xfrm>
            <a:off x="-1" y="0"/>
            <a:ext cx="1967345" cy="769441"/>
          </a:xfrm>
          <a:prstGeom prst="rect">
            <a:avLst/>
          </a:prstGeom>
          <a:solidFill>
            <a:srgbClr val="FFFF00"/>
          </a:solidFill>
          <a:ln w="3810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P.31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摩天輪 卡通」的圖片搜尋結果">
            <a:extLst>
              <a:ext uri="{FF2B5EF4-FFF2-40B4-BE49-F238E27FC236}">
                <a16:creationId xmlns:a16="http://schemas.microsoft.com/office/drawing/2014/main" id="{3241E632-AF8A-47F0-B068-82805417E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664" b="18148"/>
          <a:stretch/>
        </p:blipFill>
        <p:spPr bwMode="auto">
          <a:xfrm>
            <a:off x="3083090" y="303724"/>
            <a:ext cx="6452876" cy="65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1D7A146B-994E-4595-88F8-5D4A7741A142}"/>
              </a:ext>
            </a:extLst>
          </p:cNvPr>
          <p:cNvSpPr/>
          <p:nvPr/>
        </p:nvSpPr>
        <p:spPr>
          <a:xfrm>
            <a:off x="5514624" y="2551627"/>
            <a:ext cx="1341148" cy="14514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endParaRPr lang="zh-CN" altLang="en-US" sz="8000" dirty="0">
              <a:solidFill>
                <a:srgbClr val="660066"/>
              </a:solidFill>
            </a:endParaRPr>
          </a:p>
        </p:txBody>
      </p:sp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9698A7D0-60A0-4DD1-9089-ADB7A5C508C7}"/>
              </a:ext>
            </a:extLst>
          </p:cNvPr>
          <p:cNvSpPr/>
          <p:nvPr/>
        </p:nvSpPr>
        <p:spPr>
          <a:xfrm>
            <a:off x="3014539" y="3298866"/>
            <a:ext cx="1704571" cy="186100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爬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67AE2D1E-1678-4BFF-9804-2C284BDF258C}"/>
              </a:ext>
            </a:extLst>
          </p:cNvPr>
          <p:cNvSpPr/>
          <p:nvPr/>
        </p:nvSpPr>
        <p:spPr>
          <a:xfrm>
            <a:off x="5332288" y="97403"/>
            <a:ext cx="1705821" cy="186100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DFAB8E-5731-4173-9E79-84BC13BDAB3E}"/>
              </a:ext>
            </a:extLst>
          </p:cNvPr>
          <p:cNvSpPr/>
          <p:nvPr/>
        </p:nvSpPr>
        <p:spPr>
          <a:xfrm>
            <a:off x="7833623" y="1448937"/>
            <a:ext cx="1341148" cy="14514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笆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27FBAE23-4599-402F-B3D7-56B83A0D5A59}"/>
              </a:ext>
            </a:extLst>
          </p:cNvPr>
          <p:cNvSpPr/>
          <p:nvPr/>
        </p:nvSpPr>
        <p:spPr>
          <a:xfrm>
            <a:off x="7715092" y="3298866"/>
            <a:ext cx="1704571" cy="186100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疤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EB7DB5B-EFE0-4439-BF75-D1BE7BDAE418}"/>
              </a:ext>
            </a:extLst>
          </p:cNvPr>
          <p:cNvSpPr/>
          <p:nvPr/>
        </p:nvSpPr>
        <p:spPr>
          <a:xfrm>
            <a:off x="3131820" y="1448936"/>
            <a:ext cx="1341148" cy="14514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靶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6E5F00B-4F54-443D-A1B6-5ECC10D2F1C6}"/>
              </a:ext>
            </a:extLst>
          </p:cNvPr>
          <p:cNvSpPr/>
          <p:nvPr/>
        </p:nvSpPr>
        <p:spPr>
          <a:xfrm>
            <a:off x="5483174" y="5102845"/>
            <a:ext cx="1341148" cy="14514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80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芭</a:t>
            </a:r>
            <a:endParaRPr lang="zh-CN" alt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EAA25B-C449-448F-97F0-9E41C90D9C76}"/>
              </a:ext>
            </a:extLst>
          </p:cNvPr>
          <p:cNvSpPr/>
          <p:nvPr/>
        </p:nvSpPr>
        <p:spPr>
          <a:xfrm>
            <a:off x="6930262" y="166131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把握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1F5CDCE-7787-4069-8371-9FC27F5E8811}"/>
              </a:ext>
            </a:extLst>
          </p:cNvPr>
          <p:cNvSpPr/>
          <p:nvPr/>
        </p:nvSpPr>
        <p:spPr>
          <a:xfrm>
            <a:off x="9313232" y="1845075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籬笆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2551D49-F99A-486A-9C37-50301D311721}"/>
              </a:ext>
            </a:extLst>
          </p:cNvPr>
          <p:cNvSpPr/>
          <p:nvPr/>
        </p:nvSpPr>
        <p:spPr>
          <a:xfrm>
            <a:off x="9419663" y="4236542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疤痕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9DDBE2-2B7F-4676-A211-2078BE488865}"/>
              </a:ext>
            </a:extLst>
          </p:cNvPr>
          <p:cNvSpPr/>
          <p:nvPr/>
        </p:nvSpPr>
        <p:spPr>
          <a:xfrm>
            <a:off x="7038109" y="5630946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芭蕉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D6584D7-8E1E-4BA0-BEF2-2D3ABD0BCA10}"/>
              </a:ext>
            </a:extLst>
          </p:cNvPr>
          <p:cNvSpPr/>
          <p:nvPr/>
        </p:nvSpPr>
        <p:spPr>
          <a:xfrm>
            <a:off x="1400373" y="3940713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爬行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9F1C614-F2E7-4E1C-9B8A-B9448E2B21DF}"/>
              </a:ext>
            </a:extLst>
          </p:cNvPr>
          <p:cNvSpPr/>
          <p:nvPr/>
        </p:nvSpPr>
        <p:spPr>
          <a:xfrm>
            <a:off x="1374969" y="1089461"/>
            <a:ext cx="1569660" cy="923330"/>
          </a:xfrm>
          <a:custGeom>
            <a:avLst/>
            <a:gdLst>
              <a:gd name="connsiteX0" fmla="*/ 0 w 1569660"/>
              <a:gd name="connsiteY0" fmla="*/ 0 h 923330"/>
              <a:gd name="connsiteX1" fmla="*/ 1569660 w 1569660"/>
              <a:gd name="connsiteY1" fmla="*/ 0 h 923330"/>
              <a:gd name="connsiteX2" fmla="*/ 1569660 w 1569660"/>
              <a:gd name="connsiteY2" fmla="*/ 923330 h 923330"/>
              <a:gd name="connsiteX3" fmla="*/ 0 w 1569660"/>
              <a:gd name="connsiteY3" fmla="*/ 923330 h 923330"/>
              <a:gd name="connsiteX4" fmla="*/ 0 w 156966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923330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53985" y="291189"/>
                  <a:pt x="1625235" y="474745"/>
                  <a:pt x="1569660" y="923330"/>
                </a:cubicBezTo>
                <a:cubicBezTo>
                  <a:pt x="984349" y="936985"/>
                  <a:pt x="596909" y="1006772"/>
                  <a:pt x="0" y="923330"/>
                </a:cubicBezTo>
                <a:cubicBezTo>
                  <a:pt x="19943" y="703645"/>
                  <a:pt x="80080" y="324720"/>
                  <a:pt x="0" y="0"/>
                </a:cubicBezTo>
                <a:close/>
              </a:path>
              <a:path w="1569660" h="923330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37866" y="359567"/>
                  <a:pt x="1629962" y="478920"/>
                  <a:pt x="1569660" y="923330"/>
                </a:cubicBezTo>
                <a:cubicBezTo>
                  <a:pt x="1385841" y="788541"/>
                  <a:pt x="696475" y="932072"/>
                  <a:pt x="0" y="923330"/>
                </a:cubicBezTo>
                <a:cubicBezTo>
                  <a:pt x="-77367" y="786320"/>
                  <a:pt x="57319" y="18277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箭靶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B7300F8-0152-435D-897E-C9268E2A33E6}"/>
              </a:ext>
            </a:extLst>
          </p:cNvPr>
          <p:cNvSpPr/>
          <p:nvPr/>
        </p:nvSpPr>
        <p:spPr>
          <a:xfrm>
            <a:off x="1437007" y="2864994"/>
            <a:ext cx="9745042" cy="769441"/>
          </a:xfrm>
          <a:prstGeom prst="rect">
            <a:avLst/>
          </a:prstGeom>
          <a:solidFill>
            <a:srgbClr val="B7ECFF"/>
          </a:solidFill>
          <a:ln w="38100">
            <a:solidFill>
              <a:srgbClr val="660066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你可以把它們組成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詞語</a:t>
            </a:r>
            <a:r>
              <a:rPr lang="zh-TW" altLang="en-US" sz="4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嗎？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BABD70A-B1C7-477B-983B-E3D32A91CD2B}"/>
              </a:ext>
            </a:extLst>
          </p:cNvPr>
          <p:cNvSpPr/>
          <p:nvPr/>
        </p:nvSpPr>
        <p:spPr>
          <a:xfrm>
            <a:off x="5039905" y="2329983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借尾巴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57934A-352F-42D5-9935-998E3AECF83F}"/>
              </a:ext>
            </a:extLst>
          </p:cNvPr>
          <p:cNvSpPr/>
          <p:nvPr/>
        </p:nvSpPr>
        <p:spPr>
          <a:xfrm>
            <a:off x="7778335" y="320126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作用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EF56AA-36F1-429C-80C7-5C2CC5055DD1}"/>
              </a:ext>
            </a:extLst>
          </p:cNvPr>
          <p:cNvSpPr/>
          <p:nvPr/>
        </p:nvSpPr>
        <p:spPr>
          <a:xfrm>
            <a:off x="3367157" y="412410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壁虎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0FCE9E-9DD5-4707-8930-26BD763A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580" y="2329983"/>
            <a:ext cx="9213889" cy="37531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通過小壁虎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的故事，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介紹動物的尾巴各有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en-US" altLang="zh-TW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能夠斷尾自生的特點。</a:t>
            </a:r>
          </a:p>
          <a:p>
            <a:pPr marL="0" indent="0" algn="ctr">
              <a:buNone/>
            </a:pPr>
            <a:endParaRPr lang="zh-CN" altLang="en-US" sz="48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「動物 卡通」的圖片搜尋結果">
            <a:extLst>
              <a:ext uri="{FF2B5EF4-FFF2-40B4-BE49-F238E27FC236}">
                <a16:creationId xmlns:a16="http://schemas.microsoft.com/office/drawing/2014/main" id="{31744463-EAEF-46BF-A4B1-E7B1928D8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9" r="9994"/>
          <a:stretch/>
        </p:blipFill>
        <p:spPr bwMode="auto">
          <a:xfrm>
            <a:off x="8142645" y="4972914"/>
            <a:ext cx="3601624" cy="14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「動物 卡通」的圖片搜尋結果">
            <a:extLst>
              <a:ext uri="{FF2B5EF4-FFF2-40B4-BE49-F238E27FC236}">
                <a16:creationId xmlns:a16="http://schemas.microsoft.com/office/drawing/2014/main" id="{BA11BEEB-85CE-48F8-BD70-2DAB589E7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t="37034" r="9004" b="34560"/>
          <a:stretch/>
        </p:blipFill>
        <p:spPr bwMode="auto">
          <a:xfrm>
            <a:off x="4075043" y="5042295"/>
            <a:ext cx="4067602" cy="137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「動物 卡通」的圖片搜尋結果">
            <a:extLst>
              <a:ext uri="{FF2B5EF4-FFF2-40B4-BE49-F238E27FC236}">
                <a16:creationId xmlns:a16="http://schemas.microsoft.com/office/drawing/2014/main" id="{325A8B9B-468A-457F-A12F-0F66E59E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3868" r="9041" b="64997"/>
          <a:stretch/>
        </p:blipFill>
        <p:spPr bwMode="auto">
          <a:xfrm>
            <a:off x="487016" y="5059785"/>
            <a:ext cx="3737113" cy="13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385" y="1034247"/>
            <a:ext cx="3988364" cy="1107996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課文總結</a:t>
            </a:r>
            <a:endParaRPr lang="zh-CN" altLang="en-US" sz="6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8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060" y="828483"/>
            <a:ext cx="4669085" cy="766012"/>
          </a:xfr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圈生字</a:t>
            </a:r>
            <a: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—9</a:t>
            </a: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CN" altLang="en-US" sz="6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FF7E07-10EC-4309-BCD8-D33E852F0CEF}"/>
              </a:ext>
            </a:extLst>
          </p:cNvPr>
          <p:cNvSpPr/>
          <p:nvPr/>
        </p:nvSpPr>
        <p:spPr>
          <a:xfrm>
            <a:off x="192594" y="3322601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掌握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53E22B-D6F3-4DFB-9355-B6D6FE9BB94B}"/>
              </a:ext>
            </a:extLst>
          </p:cNvPr>
          <p:cNvSpPr/>
          <p:nvPr/>
        </p:nvSpPr>
        <p:spPr>
          <a:xfrm>
            <a:off x="3769561" y="1892752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尾巴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D25ECF-EE78-4014-B644-36ED52A2E24E}"/>
              </a:ext>
            </a:extLst>
          </p:cNvPr>
          <p:cNvSpPr/>
          <p:nvPr/>
        </p:nvSpPr>
        <p:spPr>
          <a:xfrm>
            <a:off x="6203988" y="1900887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牆角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DF7184-ABA8-4711-BC28-B2429E9D8DD5}"/>
              </a:ext>
            </a:extLst>
          </p:cNvPr>
          <p:cNvSpPr/>
          <p:nvPr/>
        </p:nvSpPr>
        <p:spPr>
          <a:xfrm>
            <a:off x="8609197" y="1872838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2BF1D7-BF51-4D4C-A806-BD563C938A2E}"/>
              </a:ext>
            </a:extLst>
          </p:cNvPr>
          <p:cNvSpPr/>
          <p:nvPr/>
        </p:nvSpPr>
        <p:spPr>
          <a:xfrm>
            <a:off x="1349743" y="1892752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壁虎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EF058-5BF0-45B0-A1CC-17F0EEAA1F39}"/>
              </a:ext>
            </a:extLst>
          </p:cNvPr>
          <p:cNvSpPr/>
          <p:nvPr/>
        </p:nvSpPr>
        <p:spPr>
          <a:xfrm>
            <a:off x="2627022" y="3314468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掙</a:t>
            </a:r>
            <a:r>
              <a:rPr lang="zh-TW" altLang="en-US" sz="6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斷</a:t>
            </a:r>
            <a:endParaRPr lang="zh-CN" altLang="en-US" sz="6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E89D21-CB15-43CA-891F-FFD6CB9F0B6A}"/>
              </a:ext>
            </a:extLst>
          </p:cNvPr>
          <p:cNvSpPr/>
          <p:nvPr/>
        </p:nvSpPr>
        <p:spPr>
          <a:xfrm>
            <a:off x="5113339" y="3314467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逃走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49728C9-AE53-4757-BFAE-04F1A0A8C678}"/>
              </a:ext>
            </a:extLst>
          </p:cNvPr>
          <p:cNvSpPr/>
          <p:nvPr/>
        </p:nvSpPr>
        <p:spPr>
          <a:xfrm>
            <a:off x="7504063" y="3322601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難過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D84872-97B5-4ECC-84DD-41EDA70A7BD7}"/>
              </a:ext>
            </a:extLst>
          </p:cNvPr>
          <p:cNvSpPr/>
          <p:nvPr/>
        </p:nvSpPr>
        <p:spPr>
          <a:xfrm>
            <a:off x="9938491" y="3314466"/>
            <a:ext cx="2210267" cy="1245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轉身</a:t>
            </a:r>
            <a:endParaRPr lang="zh-CN" altLang="en-US" sz="6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9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FA39892-8137-41FC-9D69-EE03C55D3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51" y="1791304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6BBB84C-571D-4182-9418-63F5F46356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11" y="1791303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46" y="268143"/>
            <a:ext cx="7266709" cy="121429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易錯字體</a:t>
            </a:r>
            <a:r>
              <a:rPr lang="en-US" altLang="zh-TW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請注意</a:t>
            </a:r>
            <a:r>
              <a:rPr lang="en-US" altLang="zh-TW" sz="6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CN" altLang="en-US" sz="6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A89AA0-BEEF-45B2-997A-0F20AE4F9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73" y="1779446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20F56F-8B23-4FA1-A0D0-546F00EDC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31" y="1791302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42B72A1-6F7C-4942-B3FD-9B62E71416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98" y="4003959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8D17351-AE84-4BD5-977F-17A90F612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73" y="4003960"/>
            <a:ext cx="1903789" cy="190378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D49658EF-A457-4D7C-AC32-EB71291FDECE}"/>
              </a:ext>
            </a:extLst>
          </p:cNvPr>
          <p:cNvSpPr/>
          <p:nvPr/>
        </p:nvSpPr>
        <p:spPr>
          <a:xfrm>
            <a:off x="1945112" y="2625436"/>
            <a:ext cx="846580" cy="6788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6D855B4-EFB5-44C8-ADB2-D45326704BCF}"/>
              </a:ext>
            </a:extLst>
          </p:cNvPr>
          <p:cNvSpPr/>
          <p:nvPr/>
        </p:nvSpPr>
        <p:spPr>
          <a:xfrm>
            <a:off x="4861494" y="2216727"/>
            <a:ext cx="915852" cy="817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B3C15F0E-849F-4B3B-A023-0A7FFDFC26B3}"/>
              </a:ext>
            </a:extLst>
          </p:cNvPr>
          <p:cNvSpPr/>
          <p:nvPr/>
        </p:nvSpPr>
        <p:spPr>
          <a:xfrm>
            <a:off x="6835765" y="2382979"/>
            <a:ext cx="929707" cy="4849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A54A2C20-A5A8-4B7B-81C3-692E78C486B5}"/>
              </a:ext>
            </a:extLst>
          </p:cNvPr>
          <p:cNvSpPr/>
          <p:nvPr/>
        </p:nvSpPr>
        <p:spPr>
          <a:xfrm>
            <a:off x="10032097" y="2625435"/>
            <a:ext cx="915852" cy="7231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F8D7A6B-F7E3-4761-B789-B78C8572B131}"/>
              </a:ext>
            </a:extLst>
          </p:cNvPr>
          <p:cNvSpPr/>
          <p:nvPr/>
        </p:nvSpPr>
        <p:spPr>
          <a:xfrm>
            <a:off x="4836368" y="4758088"/>
            <a:ext cx="781376" cy="4655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6E0BBC5-EB89-482A-B424-49B5206F9144}"/>
              </a:ext>
            </a:extLst>
          </p:cNvPr>
          <p:cNvSpPr/>
          <p:nvPr/>
        </p:nvSpPr>
        <p:spPr>
          <a:xfrm>
            <a:off x="7242189" y="4839925"/>
            <a:ext cx="805038" cy="581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16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EA32D-E6FE-4986-817D-41A47AAC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76" y="850573"/>
            <a:ext cx="10370127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本文是一則</a:t>
            </a:r>
            <a:r>
              <a:rPr lang="en-US" altLang="zh-TW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CN" altLang="en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0FCE9E-9DD5-4707-8930-26BD763A6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童話故事</a:t>
            </a:r>
            <a:endParaRPr lang="en-US" altLang="zh-TW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E026D7-6AED-42AE-A641-9B222016E577}"/>
              </a:ext>
            </a:extLst>
          </p:cNvPr>
          <p:cNvSpPr/>
          <p:nvPr/>
        </p:nvSpPr>
        <p:spPr>
          <a:xfrm>
            <a:off x="2075306" y="4001294"/>
            <a:ext cx="818685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你有讀過其他的童話故事嗎？</a:t>
            </a:r>
          </a:p>
        </p:txBody>
      </p:sp>
    </p:spTree>
    <p:extLst>
      <p:ext uri="{BB962C8B-B14F-4D97-AF65-F5344CB8AC3E}">
        <p14:creationId xmlns:p14="http://schemas.microsoft.com/office/powerpoint/2010/main" val="38919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A556FF1-0B55-4034-ADF9-018300A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85" r="3170" b="4294"/>
          <a:stretch/>
        </p:blipFill>
        <p:spPr>
          <a:xfrm>
            <a:off x="1959607" y="1079017"/>
            <a:ext cx="8511325" cy="287202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1F90B48-0FB4-422C-A5A8-05987EE1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51" y="84366"/>
            <a:ext cx="2078904" cy="93074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第一至二段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5A47D9-DB26-423D-9D18-C54E9A062253}"/>
              </a:ext>
            </a:extLst>
          </p:cNvPr>
          <p:cNvSpPr txBox="1"/>
          <p:nvPr/>
        </p:nvSpPr>
        <p:spPr>
          <a:xfrm>
            <a:off x="2415209" y="1884981"/>
            <a:ext cx="1210579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D86647-C2CA-43D3-B311-EA73E3507DCE}"/>
              </a:ext>
            </a:extLst>
          </p:cNvPr>
          <p:cNvSpPr/>
          <p:nvPr/>
        </p:nvSpPr>
        <p:spPr>
          <a:xfrm>
            <a:off x="2990325" y="134238"/>
            <a:ext cx="6391493" cy="769441"/>
          </a:xfrm>
          <a:prstGeom prst="rect">
            <a:avLst/>
          </a:prstGeom>
          <a:solidFill>
            <a:srgbClr val="B7ECFF"/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小壁虎為甚麼要借尾巴？</a:t>
            </a:r>
            <a:endParaRPr lang="zh-CN" alt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61115F4-025A-459C-96BB-341FE93C9747}"/>
              </a:ext>
            </a:extLst>
          </p:cNvPr>
          <p:cNvSpPr/>
          <p:nvPr/>
        </p:nvSpPr>
        <p:spPr>
          <a:xfrm>
            <a:off x="9015253" y="2598324"/>
            <a:ext cx="449971" cy="5179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線接點 2"/>
          <p:cNvCxnSpPr/>
          <p:nvPr/>
        </p:nvCxnSpPr>
        <p:spPr>
          <a:xfrm flipV="1">
            <a:off x="3766931" y="3025075"/>
            <a:ext cx="3468756" cy="994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CD86647-C2CA-43D3-B311-EA73E3507DCE}"/>
              </a:ext>
            </a:extLst>
          </p:cNvPr>
          <p:cNvSpPr/>
          <p:nvPr/>
        </p:nvSpPr>
        <p:spPr>
          <a:xfrm>
            <a:off x="2990325" y="221907"/>
            <a:ext cx="80842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被咬住尾巴後，小壁虎怎麼做？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C665D34-B636-47C6-AC7E-9DE032E00F2F}"/>
              </a:ext>
            </a:extLst>
          </p:cNvPr>
          <p:cNvCxnSpPr>
            <a:cxnSpLocks/>
          </p:cNvCxnSpPr>
          <p:nvPr/>
        </p:nvCxnSpPr>
        <p:spPr>
          <a:xfrm>
            <a:off x="7585639" y="3116257"/>
            <a:ext cx="217402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5683184-D803-4860-8BD9-FEF7785F99E6}"/>
              </a:ext>
            </a:extLst>
          </p:cNvPr>
          <p:cNvCxnSpPr>
            <a:cxnSpLocks/>
          </p:cNvCxnSpPr>
          <p:nvPr/>
        </p:nvCxnSpPr>
        <p:spPr>
          <a:xfrm>
            <a:off x="3020498" y="3747629"/>
            <a:ext cx="26025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DA556FF1-0B55-4034-ADF9-018300A2F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7618" r="54012" b="81639"/>
          <a:stretch/>
        </p:blipFill>
        <p:spPr>
          <a:xfrm>
            <a:off x="1511522" y="4072204"/>
            <a:ext cx="9761524" cy="136960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C5A47D9-DB26-423D-9D18-C54E9A062253}"/>
              </a:ext>
            </a:extLst>
          </p:cNvPr>
          <p:cNvSpPr txBox="1"/>
          <p:nvPr/>
        </p:nvSpPr>
        <p:spPr>
          <a:xfrm>
            <a:off x="1635384" y="4072204"/>
            <a:ext cx="1548308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>
            <a:off x="3183692" y="4780724"/>
            <a:ext cx="38483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9CD86647-C2CA-43D3-B311-EA73E3507DCE}"/>
              </a:ext>
            </a:extLst>
          </p:cNvPr>
          <p:cNvSpPr/>
          <p:nvPr/>
        </p:nvSpPr>
        <p:spPr>
          <a:xfrm>
            <a:off x="2796812" y="134566"/>
            <a:ext cx="918232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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小壁虎對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沒有尾巴</a:t>
            </a:r>
            <a:r>
              <a:rPr lang="zh-TW" altLang="en-US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有甚麼想法？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「斷開 卡通」的圖片搜尋結果">
            <a:extLst>
              <a:ext uri="{FF2B5EF4-FFF2-40B4-BE49-F238E27FC236}">
                <a16:creationId xmlns:a16="http://schemas.microsoft.com/office/drawing/2014/main" id="{DCF569C0-2516-48F6-9C93-BBB5B3D47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t="8437" r="19391" b="40044"/>
          <a:stretch/>
        </p:blipFill>
        <p:spPr bwMode="auto">
          <a:xfrm>
            <a:off x="3849648" y="2385847"/>
            <a:ext cx="4983499" cy="394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AACC774-ED84-4627-AA27-DC3F0ED540C3}"/>
              </a:ext>
            </a:extLst>
          </p:cNvPr>
          <p:cNvSpPr/>
          <p:nvPr/>
        </p:nvSpPr>
        <p:spPr>
          <a:xfrm>
            <a:off x="1598212" y="992622"/>
            <a:ext cx="1853871" cy="1015663"/>
          </a:xfrm>
          <a:custGeom>
            <a:avLst/>
            <a:gdLst>
              <a:gd name="connsiteX0" fmla="*/ 0 w 1853871"/>
              <a:gd name="connsiteY0" fmla="*/ 0 h 1015663"/>
              <a:gd name="connsiteX1" fmla="*/ 599418 w 1853871"/>
              <a:gd name="connsiteY1" fmla="*/ 0 h 1015663"/>
              <a:gd name="connsiteX2" fmla="*/ 1198837 w 1853871"/>
              <a:gd name="connsiteY2" fmla="*/ 0 h 1015663"/>
              <a:gd name="connsiteX3" fmla="*/ 1853871 w 1853871"/>
              <a:gd name="connsiteY3" fmla="*/ 0 h 1015663"/>
              <a:gd name="connsiteX4" fmla="*/ 1853871 w 1853871"/>
              <a:gd name="connsiteY4" fmla="*/ 487518 h 1015663"/>
              <a:gd name="connsiteX5" fmla="*/ 1853871 w 1853871"/>
              <a:gd name="connsiteY5" fmla="*/ 1015663 h 1015663"/>
              <a:gd name="connsiteX6" fmla="*/ 1235914 w 1853871"/>
              <a:gd name="connsiteY6" fmla="*/ 1015663 h 1015663"/>
              <a:gd name="connsiteX7" fmla="*/ 599418 w 1853871"/>
              <a:gd name="connsiteY7" fmla="*/ 1015663 h 1015663"/>
              <a:gd name="connsiteX8" fmla="*/ 0 w 1853871"/>
              <a:gd name="connsiteY8" fmla="*/ 1015663 h 1015663"/>
              <a:gd name="connsiteX9" fmla="*/ 0 w 1853871"/>
              <a:gd name="connsiteY9" fmla="*/ 507832 h 1015663"/>
              <a:gd name="connsiteX10" fmla="*/ 0 w 1853871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3871" h="1015663" fill="none" extrusionOk="0">
                <a:moveTo>
                  <a:pt x="0" y="0"/>
                </a:moveTo>
                <a:cubicBezTo>
                  <a:pt x="252516" y="1810"/>
                  <a:pt x="409757" y="-9395"/>
                  <a:pt x="599418" y="0"/>
                </a:cubicBezTo>
                <a:cubicBezTo>
                  <a:pt x="789079" y="9395"/>
                  <a:pt x="1011304" y="-26784"/>
                  <a:pt x="1198837" y="0"/>
                </a:cubicBezTo>
                <a:cubicBezTo>
                  <a:pt x="1386370" y="26784"/>
                  <a:pt x="1576854" y="11118"/>
                  <a:pt x="1853871" y="0"/>
                </a:cubicBezTo>
                <a:cubicBezTo>
                  <a:pt x="1870859" y="135638"/>
                  <a:pt x="1852373" y="347621"/>
                  <a:pt x="1853871" y="487518"/>
                </a:cubicBezTo>
                <a:cubicBezTo>
                  <a:pt x="1855369" y="627415"/>
                  <a:pt x="1836289" y="895322"/>
                  <a:pt x="1853871" y="1015663"/>
                </a:cubicBezTo>
                <a:cubicBezTo>
                  <a:pt x="1622074" y="1012147"/>
                  <a:pt x="1532500" y="1006466"/>
                  <a:pt x="1235914" y="1015663"/>
                </a:cubicBezTo>
                <a:cubicBezTo>
                  <a:pt x="939328" y="1024860"/>
                  <a:pt x="775250" y="989402"/>
                  <a:pt x="599418" y="1015663"/>
                </a:cubicBezTo>
                <a:cubicBezTo>
                  <a:pt x="423586" y="1041924"/>
                  <a:pt x="187908" y="1030442"/>
                  <a:pt x="0" y="1015663"/>
                </a:cubicBezTo>
                <a:cubicBezTo>
                  <a:pt x="14932" y="849414"/>
                  <a:pt x="-4442" y="714037"/>
                  <a:pt x="0" y="507832"/>
                </a:cubicBezTo>
                <a:cubicBezTo>
                  <a:pt x="4442" y="301627"/>
                  <a:pt x="20290" y="172737"/>
                  <a:pt x="0" y="0"/>
                </a:cubicBezTo>
                <a:close/>
              </a:path>
              <a:path w="1853871" h="1015663" stroke="0" extrusionOk="0">
                <a:moveTo>
                  <a:pt x="0" y="0"/>
                </a:moveTo>
                <a:cubicBezTo>
                  <a:pt x="261099" y="11350"/>
                  <a:pt x="341862" y="523"/>
                  <a:pt x="580880" y="0"/>
                </a:cubicBezTo>
                <a:cubicBezTo>
                  <a:pt x="819898" y="-523"/>
                  <a:pt x="988232" y="21126"/>
                  <a:pt x="1235914" y="0"/>
                </a:cubicBezTo>
                <a:cubicBezTo>
                  <a:pt x="1483596" y="-21126"/>
                  <a:pt x="1634030" y="-4230"/>
                  <a:pt x="1853871" y="0"/>
                </a:cubicBezTo>
                <a:cubicBezTo>
                  <a:pt x="1832714" y="219130"/>
                  <a:pt x="1871682" y="406054"/>
                  <a:pt x="1853871" y="528145"/>
                </a:cubicBezTo>
                <a:cubicBezTo>
                  <a:pt x="1836060" y="650237"/>
                  <a:pt x="1867197" y="916151"/>
                  <a:pt x="1853871" y="1015663"/>
                </a:cubicBezTo>
                <a:cubicBezTo>
                  <a:pt x="1582099" y="1043227"/>
                  <a:pt x="1544867" y="1003355"/>
                  <a:pt x="1272991" y="1015663"/>
                </a:cubicBezTo>
                <a:cubicBezTo>
                  <a:pt x="1001115" y="1027971"/>
                  <a:pt x="825211" y="1011595"/>
                  <a:pt x="692112" y="1015663"/>
                </a:cubicBezTo>
                <a:cubicBezTo>
                  <a:pt x="559013" y="1019731"/>
                  <a:pt x="198715" y="1010818"/>
                  <a:pt x="0" y="1015663"/>
                </a:cubicBezTo>
                <a:cubicBezTo>
                  <a:pt x="1069" y="876791"/>
                  <a:pt x="-17576" y="603331"/>
                  <a:pt x="0" y="487518"/>
                </a:cubicBezTo>
                <a:cubicBezTo>
                  <a:pt x="17576" y="371705"/>
                  <a:pt x="8934" y="15134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 sd="384784586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掙</a:t>
            </a:r>
            <a:endParaRPr lang="zh-CN" alt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911452-1BB0-4114-A85A-95C3D8499547}"/>
              </a:ext>
            </a:extLst>
          </p:cNvPr>
          <p:cNvSpPr/>
          <p:nvPr/>
        </p:nvSpPr>
        <p:spPr>
          <a:xfrm>
            <a:off x="2795493" y="3589095"/>
            <a:ext cx="1313180" cy="769441"/>
          </a:xfrm>
          <a:custGeom>
            <a:avLst/>
            <a:gdLst>
              <a:gd name="connsiteX0" fmla="*/ 0 w 1313180"/>
              <a:gd name="connsiteY0" fmla="*/ 0 h 769441"/>
              <a:gd name="connsiteX1" fmla="*/ 1313180 w 1313180"/>
              <a:gd name="connsiteY1" fmla="*/ 0 h 769441"/>
              <a:gd name="connsiteX2" fmla="*/ 1313180 w 1313180"/>
              <a:gd name="connsiteY2" fmla="*/ 769441 h 769441"/>
              <a:gd name="connsiteX3" fmla="*/ 0 w 1313180"/>
              <a:gd name="connsiteY3" fmla="*/ 769441 h 769441"/>
              <a:gd name="connsiteX4" fmla="*/ 0 w 1313180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180" h="769441" fill="none" extrusionOk="0">
                <a:moveTo>
                  <a:pt x="0" y="0"/>
                </a:moveTo>
                <a:cubicBezTo>
                  <a:pt x="209583" y="82534"/>
                  <a:pt x="1046577" y="24527"/>
                  <a:pt x="1313180" y="0"/>
                </a:cubicBezTo>
                <a:cubicBezTo>
                  <a:pt x="1252848" y="337914"/>
                  <a:pt x="1271202" y="398700"/>
                  <a:pt x="1313180" y="769441"/>
                </a:cubicBezTo>
                <a:cubicBezTo>
                  <a:pt x="762428" y="782283"/>
                  <a:pt x="618091" y="844009"/>
                  <a:pt x="0" y="769441"/>
                </a:cubicBezTo>
                <a:cubicBezTo>
                  <a:pt x="63619" y="441751"/>
                  <a:pt x="39774" y="186056"/>
                  <a:pt x="0" y="0"/>
                </a:cubicBezTo>
                <a:close/>
              </a:path>
              <a:path w="1313180" h="769441" stroke="0" extrusionOk="0">
                <a:moveTo>
                  <a:pt x="0" y="0"/>
                </a:moveTo>
                <a:cubicBezTo>
                  <a:pt x="387421" y="103409"/>
                  <a:pt x="1086244" y="73346"/>
                  <a:pt x="1313180" y="0"/>
                </a:cubicBezTo>
                <a:cubicBezTo>
                  <a:pt x="1311954" y="159708"/>
                  <a:pt x="1247283" y="586895"/>
                  <a:pt x="1313180" y="769441"/>
                </a:cubicBezTo>
                <a:cubicBezTo>
                  <a:pt x="1087179" y="738278"/>
                  <a:pt x="176326" y="689047"/>
                  <a:pt x="0" y="769441"/>
                </a:cubicBezTo>
                <a:cubicBezTo>
                  <a:pt x="-5875" y="647812"/>
                  <a:pt x="-35948" y="166214"/>
                  <a:pt x="0" y="0"/>
                </a:cubicBezTo>
                <a:close/>
              </a:path>
            </a:pathLst>
          </a:custGeom>
          <a:solidFill>
            <a:srgbClr val="E8D8F6"/>
          </a:solidFill>
          <a:ln w="19050">
            <a:solidFill>
              <a:srgbClr val="8D42C6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掙斷</a:t>
            </a:r>
            <a:endParaRPr lang="zh-CN" altLang="en-US" sz="4400" dirty="0">
              <a:solidFill>
                <a:srgbClr val="7030A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2C922C2-2A17-4D42-8E89-F20EC21F18EE}"/>
              </a:ext>
            </a:extLst>
          </p:cNvPr>
          <p:cNvSpPr/>
          <p:nvPr/>
        </p:nvSpPr>
        <p:spPr>
          <a:xfrm>
            <a:off x="4141142" y="992622"/>
            <a:ext cx="6323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掙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用力使自己</a:t>
            </a: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擺脫束縛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3F55A1-54F3-4417-80BC-02CE8769AE6D}"/>
              </a:ext>
            </a:extLst>
          </p:cNvPr>
          <p:cNvSpPr/>
          <p:nvPr/>
        </p:nvSpPr>
        <p:spPr>
          <a:xfrm>
            <a:off x="4141142" y="1739516"/>
            <a:ext cx="692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斷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長形的東西分成兩段或幾段。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C0241A6-7E0D-4637-9BAB-6822EE04FCFA}"/>
              </a:ext>
            </a:extLst>
          </p:cNvPr>
          <p:cNvCxnSpPr>
            <a:cxnSpLocks/>
          </p:cNvCxnSpPr>
          <p:nvPr/>
        </p:nvCxnSpPr>
        <p:spPr>
          <a:xfrm>
            <a:off x="4520306" y="2385847"/>
            <a:ext cx="1343781" cy="15699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3E482E-F08E-4D6E-A2A5-2F085420C0E2}"/>
              </a:ext>
            </a:extLst>
          </p:cNvPr>
          <p:cNvSpPr/>
          <p:nvPr/>
        </p:nvSpPr>
        <p:spPr>
          <a:xfrm>
            <a:off x="1202370" y="1862056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起因：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70CFF1-AD02-440C-89E3-E01599D03E58}"/>
              </a:ext>
            </a:extLst>
          </p:cNvPr>
          <p:cNvSpPr/>
          <p:nvPr/>
        </p:nvSpPr>
        <p:spPr>
          <a:xfrm>
            <a:off x="1202370" y="3301074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23280CE-C598-4CE3-AB7E-28E83B6CA033}"/>
              </a:ext>
            </a:extLst>
          </p:cNvPr>
          <p:cNvSpPr/>
          <p:nvPr/>
        </p:nvSpPr>
        <p:spPr>
          <a:xfrm>
            <a:off x="1202370" y="4711840"/>
            <a:ext cx="1569660" cy="646331"/>
          </a:xfrm>
          <a:custGeom>
            <a:avLst/>
            <a:gdLst>
              <a:gd name="connsiteX0" fmla="*/ 0 w 1569660"/>
              <a:gd name="connsiteY0" fmla="*/ 0 h 646331"/>
              <a:gd name="connsiteX1" fmla="*/ 1569660 w 1569660"/>
              <a:gd name="connsiteY1" fmla="*/ 0 h 646331"/>
              <a:gd name="connsiteX2" fmla="*/ 1569660 w 1569660"/>
              <a:gd name="connsiteY2" fmla="*/ 646331 h 646331"/>
              <a:gd name="connsiteX3" fmla="*/ 0 w 1569660"/>
              <a:gd name="connsiteY3" fmla="*/ 646331 h 646331"/>
              <a:gd name="connsiteX4" fmla="*/ 0 w 156966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60" h="646331" fill="none" extrusionOk="0">
                <a:moveTo>
                  <a:pt x="0" y="0"/>
                </a:moveTo>
                <a:cubicBezTo>
                  <a:pt x="171048" y="-10277"/>
                  <a:pt x="1320788" y="39614"/>
                  <a:pt x="1569660" y="0"/>
                </a:cubicBezTo>
                <a:cubicBezTo>
                  <a:pt x="1545675" y="76829"/>
                  <a:pt x="1616925" y="369967"/>
                  <a:pt x="1569660" y="646331"/>
                </a:cubicBezTo>
                <a:cubicBezTo>
                  <a:pt x="984349" y="659986"/>
                  <a:pt x="596909" y="729773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1569660" h="646331" stroke="0" extrusionOk="0">
                <a:moveTo>
                  <a:pt x="0" y="0"/>
                </a:moveTo>
                <a:cubicBezTo>
                  <a:pt x="512749" y="-22137"/>
                  <a:pt x="1401237" y="-16049"/>
                  <a:pt x="1569660" y="0"/>
                </a:cubicBezTo>
                <a:cubicBezTo>
                  <a:pt x="1612937" y="220366"/>
                  <a:pt x="1605032" y="450317"/>
                  <a:pt x="1569660" y="646331"/>
                </a:cubicBezTo>
                <a:cubicBezTo>
                  <a:pt x="1385841" y="511542"/>
                  <a:pt x="696475" y="655073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結果：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9D09E8C-D01E-44FE-8E7F-B964C71478EA}"/>
              </a:ext>
            </a:extLst>
          </p:cNvPr>
          <p:cNvSpPr/>
          <p:nvPr/>
        </p:nvSpPr>
        <p:spPr>
          <a:xfrm>
            <a:off x="3696914" y="485881"/>
            <a:ext cx="39529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小壁虎借尾巴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CD9A80-9047-4461-B488-4FEC8124607D}"/>
              </a:ext>
            </a:extLst>
          </p:cNvPr>
          <p:cNvSpPr/>
          <p:nvPr/>
        </p:nvSpPr>
        <p:spPr>
          <a:xfrm>
            <a:off x="3161076" y="1701737"/>
            <a:ext cx="5337795" cy="1077218"/>
          </a:xfrm>
          <a:custGeom>
            <a:avLst/>
            <a:gdLst>
              <a:gd name="connsiteX0" fmla="*/ 0 w 5337795"/>
              <a:gd name="connsiteY0" fmla="*/ 0 h 1077218"/>
              <a:gd name="connsiteX1" fmla="*/ 5337795 w 5337795"/>
              <a:gd name="connsiteY1" fmla="*/ 0 h 1077218"/>
              <a:gd name="connsiteX2" fmla="*/ 5337795 w 5337795"/>
              <a:gd name="connsiteY2" fmla="*/ 1077218 h 1077218"/>
              <a:gd name="connsiteX3" fmla="*/ 0 w 5337795"/>
              <a:gd name="connsiteY3" fmla="*/ 1077218 h 1077218"/>
              <a:gd name="connsiteX4" fmla="*/ 0 w 533779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7795" h="1077218" fill="none" extrusionOk="0">
                <a:moveTo>
                  <a:pt x="0" y="0"/>
                </a:moveTo>
                <a:cubicBezTo>
                  <a:pt x="2505475" y="80468"/>
                  <a:pt x="2775980" y="30002"/>
                  <a:pt x="5337795" y="0"/>
                </a:cubicBezTo>
                <a:cubicBezTo>
                  <a:pt x="5390260" y="123107"/>
                  <a:pt x="5268505" y="676727"/>
                  <a:pt x="5337795" y="1077218"/>
                </a:cubicBezTo>
                <a:cubicBezTo>
                  <a:pt x="3324061" y="1019164"/>
                  <a:pt x="1589940" y="1197092"/>
                  <a:pt x="0" y="1077218"/>
                </a:cubicBezTo>
                <a:cubicBezTo>
                  <a:pt x="-76247" y="595315"/>
                  <a:pt x="11274" y="339756"/>
                  <a:pt x="0" y="0"/>
                </a:cubicBezTo>
                <a:close/>
              </a:path>
              <a:path w="5337795" h="1077218" stroke="0" extrusionOk="0">
                <a:moveTo>
                  <a:pt x="0" y="0"/>
                </a:moveTo>
                <a:cubicBezTo>
                  <a:pt x="1171558" y="-154135"/>
                  <a:pt x="3181663" y="-37645"/>
                  <a:pt x="5337795" y="0"/>
                </a:cubicBezTo>
                <a:cubicBezTo>
                  <a:pt x="5419786" y="436932"/>
                  <a:pt x="5411394" y="925739"/>
                  <a:pt x="5337795" y="1077218"/>
                </a:cubicBezTo>
                <a:cubicBezTo>
                  <a:pt x="3203374" y="1018601"/>
                  <a:pt x="1541932" y="1168363"/>
                  <a:pt x="0" y="1077218"/>
                </a:cubicBezTo>
                <a:cubicBezTo>
                  <a:pt x="48083" y="924801"/>
                  <a:pt x="-93715" y="13409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小壁虎被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咬斷了尾巴，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於是向其他動物借尾巴。</a:t>
            </a:r>
          </a:p>
        </p:txBody>
      </p:sp>
      <p:pic>
        <p:nvPicPr>
          <p:cNvPr id="11" name="Picture 2" descr="ãå£è å¡éãçåçæå°çµæ">
            <a:extLst>
              <a:ext uri="{FF2B5EF4-FFF2-40B4-BE49-F238E27FC236}">
                <a16:creationId xmlns:a16="http://schemas.microsoft.com/office/drawing/2014/main" id="{1BA1AD16-1CFA-43D2-9EE6-37DCFA8A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03" y="-105532"/>
            <a:ext cx="2322931" cy="2396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B8EE7F5-B80F-4012-8861-686170548901}"/>
              </a:ext>
            </a:extLst>
          </p:cNvPr>
          <p:cNvSpPr/>
          <p:nvPr/>
        </p:nvSpPr>
        <p:spPr>
          <a:xfrm>
            <a:off x="8698955" y="1862056"/>
            <a:ext cx="2492990" cy="646331"/>
          </a:xfrm>
          <a:custGeom>
            <a:avLst/>
            <a:gdLst>
              <a:gd name="connsiteX0" fmla="*/ 0 w 2492990"/>
              <a:gd name="connsiteY0" fmla="*/ 0 h 646331"/>
              <a:gd name="connsiteX1" fmla="*/ 2492990 w 2492990"/>
              <a:gd name="connsiteY1" fmla="*/ 0 h 646331"/>
              <a:gd name="connsiteX2" fmla="*/ 2492990 w 2492990"/>
              <a:gd name="connsiteY2" fmla="*/ 646331 h 646331"/>
              <a:gd name="connsiteX3" fmla="*/ 0 w 2492990"/>
              <a:gd name="connsiteY3" fmla="*/ 646331 h 646331"/>
              <a:gd name="connsiteX4" fmla="*/ 0 w 24929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2990" h="646331" fill="none" extrusionOk="0">
                <a:moveTo>
                  <a:pt x="0" y="0"/>
                </a:moveTo>
                <a:cubicBezTo>
                  <a:pt x="1113702" y="80468"/>
                  <a:pt x="2227011" y="30002"/>
                  <a:pt x="2492990" y="0"/>
                </a:cubicBezTo>
                <a:cubicBezTo>
                  <a:pt x="2469005" y="76829"/>
                  <a:pt x="2540255" y="369967"/>
                  <a:pt x="2492990" y="646331"/>
                </a:cubicBezTo>
                <a:cubicBezTo>
                  <a:pt x="1556405" y="588277"/>
                  <a:pt x="1131460" y="766205"/>
                  <a:pt x="0" y="646331"/>
                </a:cubicBezTo>
                <a:cubicBezTo>
                  <a:pt x="-38227" y="381491"/>
                  <a:pt x="-27950" y="297608"/>
                  <a:pt x="0" y="0"/>
                </a:cubicBezTo>
                <a:close/>
              </a:path>
              <a:path w="2492990" h="646331" stroke="0" extrusionOk="0">
                <a:moveTo>
                  <a:pt x="0" y="0"/>
                </a:moveTo>
                <a:cubicBezTo>
                  <a:pt x="1012039" y="-154135"/>
                  <a:pt x="1974913" y="-37645"/>
                  <a:pt x="2492990" y="0"/>
                </a:cubicBezTo>
                <a:cubicBezTo>
                  <a:pt x="2536267" y="220366"/>
                  <a:pt x="2528362" y="450317"/>
                  <a:pt x="2492990" y="646331"/>
                </a:cubicBezTo>
                <a:cubicBezTo>
                  <a:pt x="2215716" y="587714"/>
                  <a:pt x="418288" y="737476"/>
                  <a:pt x="0" y="646331"/>
                </a:cubicBezTo>
                <a:cubicBezTo>
                  <a:pt x="47282" y="537051"/>
                  <a:pt x="-17471" y="270052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409233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第一至二段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1B5B696-81FB-4376-910E-2EF29B71A08C}"/>
              </a:ext>
            </a:extLst>
          </p:cNvPr>
          <p:cNvSpPr/>
          <p:nvPr/>
        </p:nvSpPr>
        <p:spPr>
          <a:xfrm>
            <a:off x="5173497" y="170173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蛇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MO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4" y="4437200"/>
            <a:ext cx="10315575" cy="18002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556FF1-0B55-4034-ADF9-018300A2F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22989" r="53282" b="42051"/>
          <a:stretch/>
        </p:blipFill>
        <p:spPr>
          <a:xfrm>
            <a:off x="1532500" y="313783"/>
            <a:ext cx="9364097" cy="40696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1F90B48-0FB4-422C-A5A8-05987EE122A2}"/>
              </a:ext>
            </a:extLst>
          </p:cNvPr>
          <p:cNvSpPr txBox="1">
            <a:spLocks/>
          </p:cNvSpPr>
          <p:nvPr/>
        </p:nvSpPr>
        <p:spPr>
          <a:xfrm>
            <a:off x="845213" y="313783"/>
            <a:ext cx="2078904" cy="930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800" b="1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第三段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49658EF-A457-4D7C-AC32-EB71291FDECE}"/>
              </a:ext>
            </a:extLst>
          </p:cNvPr>
          <p:cNvSpPr/>
          <p:nvPr/>
        </p:nvSpPr>
        <p:spPr>
          <a:xfrm>
            <a:off x="6636382" y="2127341"/>
            <a:ext cx="1921209" cy="655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84665" y="4895513"/>
            <a:ext cx="93610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小魚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姐姐</a:t>
            </a:r>
            <a:endParaRPr lang="zh-HK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49658EF-A457-4D7C-AC32-EB71291FDECE}"/>
              </a:ext>
            </a:extLst>
          </p:cNvPr>
          <p:cNvSpPr/>
          <p:nvPr/>
        </p:nvSpPr>
        <p:spPr>
          <a:xfrm>
            <a:off x="6421034" y="1504110"/>
            <a:ext cx="1152583" cy="6232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71786" y="4923076"/>
            <a:ext cx="7920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河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endParaRPr lang="zh-HK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 flipV="1">
            <a:off x="9104243" y="1391478"/>
            <a:ext cx="1321905" cy="3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 flipV="1">
            <a:off x="5206803" y="2122849"/>
            <a:ext cx="650077" cy="137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563911" y="4882393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着尾巴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A2467E4-B97A-433E-B1C0-F1B47B97FAC4}"/>
              </a:ext>
            </a:extLst>
          </p:cNvPr>
          <p:cNvCxnSpPr>
            <a:cxnSpLocks/>
          </p:cNvCxnSpPr>
          <p:nvPr/>
        </p:nvCxnSpPr>
        <p:spPr>
          <a:xfrm flipV="1">
            <a:off x="8448261" y="4040419"/>
            <a:ext cx="858079" cy="3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65450" y="4921033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撥水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160" y="4936413"/>
            <a:ext cx="194421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失敗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7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9" grpId="0"/>
      <p:bldP spid="22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771</Words>
  <Application>Microsoft Office PowerPoint</Application>
  <PresentationFormat>寬螢幕</PresentationFormat>
  <Paragraphs>212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方正舒体</vt:lpstr>
      <vt:lpstr>微軟正黑體</vt:lpstr>
      <vt:lpstr>新細明體</vt:lpstr>
      <vt:lpstr>標楷體</vt:lpstr>
      <vt:lpstr>Arial</vt:lpstr>
      <vt:lpstr>Calibri</vt:lpstr>
      <vt:lpstr>Garamond</vt:lpstr>
      <vt:lpstr>Wingdings</vt:lpstr>
      <vt:lpstr>有機</vt:lpstr>
      <vt:lpstr>小壁虎借尾巴</vt:lpstr>
      <vt:lpstr>自由朗讀課文 (兩次)</vt:lpstr>
      <vt:lpstr>圈生字—9個</vt:lpstr>
      <vt:lpstr>易錯字體—請注意!</vt:lpstr>
      <vt:lpstr>本文是一則……</vt:lpstr>
      <vt:lpstr>第一至二段</vt:lpstr>
      <vt:lpstr>PowerPoint 簡報</vt:lpstr>
      <vt:lpstr>PowerPoint 簡報</vt:lpstr>
      <vt:lpstr>PowerPoint 簡報</vt:lpstr>
      <vt:lpstr>我們一起找出小壁虎分別向哪些動物借用尾巴吧！</vt:lpstr>
      <vt:lpstr>PowerPoint 簡報</vt:lpstr>
      <vt:lpstr>PowerPoint 簡報</vt:lpstr>
      <vt:lpstr>這三個詞語的意思是甚麼？</vt:lpstr>
      <vt:lpstr>近義詞P.31</vt:lpstr>
      <vt:lpstr>請同學打開 語文學習冊P.6</vt:lpstr>
      <vt:lpstr>語文學習冊P.6</vt:lpstr>
      <vt:lpstr>語文學習冊P.6</vt:lpstr>
      <vt:lpstr>請同學自行完成剩餘的部分  學習冊P.6   1. 近義詞(7-12) 2. 形容詞(1-5)</vt:lpstr>
      <vt:lpstr>第六段</vt:lpstr>
      <vt:lpstr>第七段</vt:lpstr>
      <vt:lpstr>PowerPoint 簡報</vt:lpstr>
      <vt:lpstr>PowerPoint 簡報</vt:lpstr>
      <vt:lpstr>PowerPoint 簡報</vt:lpstr>
      <vt:lpstr>PowerPoint 簡報</vt:lpstr>
      <vt:lpstr>PowerPoint 簡報</vt:lpstr>
      <vt:lpstr>課文總結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 U LEI</dc:creator>
  <cp:lastModifiedBy>sf-teacher</cp:lastModifiedBy>
  <cp:revision>531</cp:revision>
  <dcterms:created xsi:type="dcterms:W3CDTF">2019-09-23T10:45:33Z</dcterms:created>
  <dcterms:modified xsi:type="dcterms:W3CDTF">2021-10-06T09:13:58Z</dcterms:modified>
</cp:coreProperties>
</file>